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71" r:id="rId6"/>
    <p:sldId id="258" r:id="rId7"/>
    <p:sldId id="259" r:id="rId8"/>
    <p:sldId id="268" r:id="rId9"/>
    <p:sldId id="269" r:id="rId10"/>
    <p:sldId id="267" r:id="rId11"/>
    <p:sldId id="260" r:id="rId12"/>
    <p:sldId id="263" r:id="rId13"/>
    <p:sldId id="264" r:id="rId14"/>
    <p:sldId id="265" r:id="rId15"/>
    <p:sldId id="273" r:id="rId16"/>
    <p:sldId id="274" r:id="rId17"/>
    <p:sldId id="272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7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BD5FFC-2FD6-44BE-82CA-BB9044A0956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ED20-00A7-4CC4-98D1-72A785B52CC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0F47-26D3-4754-9AB7-153135A0DC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&#26700;&#38754;\&#21776;&#35799;&#19977;&#39318;\&#26395;&#27934;&#24237;\&#26395;&#27934;&#24237;.mp3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25105;&#30340;&#25991;&#26723;\&#26700;&#38754;\&#24518;&#27743;&#21335;\&#25925;&#20065;&#21407;&#39118;&#26223;.mp3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22235;&#24180;&#32423;&#19979;&#35838;&#20214;2010-2011\&#35821;&#25991;\&#19968;&#21333;&#20803;\1.&#21476;&#35799;&#19977;&#39318;\&#24518;&#27743;&#21335;\&#28180;&#33311;&#21809;&#26202;.mp3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8.jpeg"/><Relationship Id="rId7" Type="http://schemas.openxmlformats.org/officeDocument/2006/relationships/image" Target="../media/image41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x\appdata\roaming\360se6\User Data\temp\20140426152053_fsPm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785926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/>
              <a:t>古诗词三首</a:t>
            </a:r>
            <a:endParaRPr lang="zh-CN" altLang="en-US" sz="8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4643446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       法雯珺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0051211102456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8785225" cy="583247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0174"/>
            <a:ext cx="7694613" cy="535782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ea typeface="楷体_GB2312" pitchFamily="49" charset="-122"/>
              </a:rPr>
              <a:t>          </a:t>
            </a:r>
            <a:r>
              <a:rPr lang="zh-CN" altLang="en-US" dirty="0">
                <a:solidFill>
                  <a:srgbClr val="FF0000"/>
                </a:solidFill>
                <a:ea typeface="楷体_GB2312" pitchFamily="49" charset="-122"/>
              </a:rPr>
              <a:t>这首诗是李白离开长安后，经过了长达十年的漫游，来到宣城时所写。在长期的飘泊生活中，他饱尝了世态淡凉的滋味，增添了孤独寂寞之感，然而傲岸倔强的性格仍一如既往。这期间，他写了大量的借游仙、饮酒的方式排遣苦闷的诗，也写了许多寄情山水、倾诉内心情感的诗。这首诗表现了诗人在现实生活中感到孤寂，在大自然的怀抱里得到安慰的情景。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468313" y="836613"/>
            <a:ext cx="23749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隶书"/>
                <a:ea typeface="隶书"/>
              </a:rPr>
              <a:t>写作背景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敬亭山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500562" cy="507207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3357554" y="1214422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0066"/>
                </a:solidFill>
              </a:rPr>
              <a:t>原来诗人写诗的时候带着？</a:t>
            </a:r>
            <a:endParaRPr lang="zh-CN" altLang="en-US" sz="6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x\appdata\roaming\360se6\User Data\temp\f915bdf6dd9994d2_midd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1214422"/>
            <a:ext cx="835824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任务三：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1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请同学们借助注释和图片理解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《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望洞庭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》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的诗意，先自己理解再小组内交流。找出你认为最美的一句或两句，有感情的读一读。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2</a:t>
            </a:r>
            <a:r>
              <a:rPr lang="zh-CN" altLang="en-US" sz="3200" b="1" dirty="0">
                <a:solidFill>
                  <a:srgbClr val="FF0066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《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忆江南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》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是一首词，请同学们先自己借助注释图片理解词意，再小组内交流，并思考词中写了哪些景物，给人怎样的感觉？哪些词句写的美？交流一下美的原因。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洞庭湖景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643998" cy="4929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71480"/>
            <a:ext cx="642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0066"/>
                </a:solidFill>
              </a:rPr>
              <a:t>         望 洞 庭</a:t>
            </a:r>
            <a:endParaRPr lang="zh-CN" altLang="en-US" sz="6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0722164042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u=864263884,395399745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153400" cy="51054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70038"/>
            <a:ext cx="73152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/>
              <a:t/>
            </a:r>
            <a:br>
              <a:rPr lang="en-US" altLang="zh-CN" sz="2400"/>
            </a:br>
            <a:r>
              <a:rPr lang="en-US" altLang="zh-CN" sz="2400"/>
              <a:t>        </a:t>
            </a:r>
            <a:r>
              <a:rPr lang="zh-CN" altLang="en-US" sz="2800" b="1"/>
              <a:t>洞庭湖在湖南省北部</a:t>
            </a:r>
            <a:r>
              <a:rPr lang="en-US" altLang="zh-CN" sz="2800" b="1"/>
              <a:t>, </a:t>
            </a:r>
            <a:r>
              <a:rPr lang="zh-CN" altLang="en-US" sz="2800" b="1"/>
              <a:t>长江南岸</a:t>
            </a:r>
            <a:r>
              <a:rPr lang="en-US" altLang="zh-CN" sz="2800" b="1"/>
              <a:t>, </a:t>
            </a:r>
            <a:r>
              <a:rPr lang="zh-CN" altLang="en-US" sz="2800" b="1"/>
              <a:t>为中国第二大淡水湖</a:t>
            </a:r>
            <a:r>
              <a:rPr lang="en-US" altLang="zh-CN" sz="2800" b="1"/>
              <a:t>,</a:t>
            </a:r>
            <a:r>
              <a:rPr lang="zh-CN" altLang="en-US" sz="2800" b="1"/>
              <a:t>古称“云梦泽” 。跨湘鄂两省</a:t>
            </a:r>
            <a:r>
              <a:rPr lang="en-US" altLang="zh-CN" sz="2800" b="1"/>
              <a:t>,</a:t>
            </a:r>
            <a:r>
              <a:rPr lang="zh-CN" altLang="en-US" sz="2800" b="1"/>
              <a:t>它北连长江、南接湘、资、沅、酆四水</a:t>
            </a:r>
            <a:r>
              <a:rPr lang="en-US" altLang="zh-CN" sz="2800" b="1"/>
              <a:t>,</a:t>
            </a:r>
            <a:r>
              <a:rPr lang="zh-CN" altLang="en-US" sz="2800" b="1"/>
              <a:t>号称“八百里洞庭</a:t>
            </a:r>
            <a:r>
              <a:rPr lang="en-US" altLang="zh-CN" sz="2800" b="1"/>
              <a:t>...</a:t>
            </a:r>
            <a:r>
              <a:rPr lang="zh-CN" altLang="en-US" sz="2800" b="1"/>
              <a:t>现水面被分割为东洞庭湖、南洞庭湖、西洞庭湖三部分。</a:t>
            </a:r>
            <a:br>
              <a:rPr lang="zh-CN" altLang="en-US" sz="2800" b="1"/>
            </a:br>
            <a:r>
              <a:rPr lang="zh-CN" altLang="en-US" sz="2800" b="1"/>
              <a:t>       洞庭湖的风光极为秀丽</a:t>
            </a:r>
            <a:r>
              <a:rPr lang="en-US" altLang="zh-CN" sz="2800" b="1"/>
              <a:t>,</a:t>
            </a:r>
            <a:r>
              <a:rPr lang="zh-CN" altLang="en-US" sz="2800" b="1"/>
              <a:t>许多景点都是国家级的风景区</a:t>
            </a:r>
            <a:r>
              <a:rPr lang="en-US" altLang="zh-CN" sz="2800" b="1"/>
              <a:t>,</a:t>
            </a:r>
            <a:r>
              <a:rPr lang="zh-CN" altLang="en-US" sz="2800" b="1"/>
              <a:t>如</a:t>
            </a:r>
            <a:r>
              <a:rPr lang="en-US" altLang="zh-CN" sz="2800" b="1"/>
              <a:t>:</a:t>
            </a:r>
            <a:r>
              <a:rPr lang="zh-CN" altLang="en-US" sz="2800" b="1"/>
              <a:t>岳阳楼、君山、杜甫墓、杨么寨、铁经幢、屈子祠、跃龙塔、</a:t>
            </a:r>
            <a:r>
              <a:rPr lang="en-US" altLang="zh-CN" sz="2800" b="1"/>
              <a:t>...</a:t>
            </a:r>
            <a:r>
              <a:rPr lang="zh-CN" altLang="en-US" sz="2800" b="1"/>
              <a:t>面积约</a:t>
            </a:r>
            <a:r>
              <a:rPr lang="en-US" altLang="zh-CN" sz="2800" b="1"/>
              <a:t>3900</a:t>
            </a:r>
            <a:r>
              <a:rPr lang="zh-CN" altLang="en-US" sz="2800" b="1"/>
              <a:t>平方公里</a:t>
            </a:r>
            <a:r>
              <a:rPr lang="en-US" altLang="zh-CN" sz="2800" b="1"/>
              <a:t>, 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3200400" cy="800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洞庭湖概况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5181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/>
              <a:t>　</a:t>
            </a:r>
            <a:r>
              <a:rPr lang="zh-CN" altLang="en-US" b="1">
                <a:solidFill>
                  <a:schemeClr val="accent2"/>
                </a:solidFill>
              </a:rPr>
              <a:t>刘禹锡（</a:t>
            </a:r>
            <a:r>
              <a:rPr lang="en-US" altLang="zh-CN" b="1">
                <a:solidFill>
                  <a:schemeClr val="accent2"/>
                </a:solidFill>
              </a:rPr>
              <a:t>772</a:t>
            </a:r>
            <a:r>
              <a:rPr lang="zh-CN" altLang="en-US" b="1">
                <a:solidFill>
                  <a:schemeClr val="accent2"/>
                </a:solidFill>
              </a:rPr>
              <a:t>－</a:t>
            </a:r>
            <a:r>
              <a:rPr lang="en-US" altLang="zh-CN" b="1">
                <a:solidFill>
                  <a:schemeClr val="accent2"/>
                </a:solidFill>
              </a:rPr>
              <a:t>842</a:t>
            </a:r>
            <a:r>
              <a:rPr lang="zh-CN" altLang="en-US" b="1">
                <a:solidFill>
                  <a:schemeClr val="accent2"/>
                </a:solidFill>
              </a:rPr>
              <a:t>），字梦得，唐代诗人，被白居易称作“诗豪”。他的许多作品，立意新颖，思想深刻；七言绝句受到民歌的启发，写得明快清新，富有生活气息和地方色彩。 </a:t>
            </a:r>
          </a:p>
        </p:txBody>
      </p:sp>
      <p:pic>
        <p:nvPicPr>
          <p:cNvPr id="48131" name="Picture 3" descr="刘锡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6788" y="1905000"/>
            <a:ext cx="2259012" cy="3048000"/>
          </a:xfrm>
          <a:prstGeom prst="rect">
            <a:avLst/>
          </a:prstGeom>
          <a:noFill/>
        </p:spPr>
      </p:pic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2438400" y="685800"/>
            <a:ext cx="3429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作者简介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hi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79" name="望洞庭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1066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3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7463" y="2673350"/>
            <a:ext cx="5829300" cy="6238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b="1" dirty="0">
                <a:solidFill>
                  <a:srgbClr val="FF00FF"/>
                </a:solidFill>
              </a:rPr>
              <a:t>洞庭湖的水光与秋月和谐融合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b="1" dirty="0">
              <a:solidFill>
                <a:srgbClr val="FF00FF"/>
              </a:solidFill>
            </a:endParaRP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2667000" y="1143000"/>
            <a:ext cx="37338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理解诗意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28662" y="2571744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folHlink"/>
                </a:solidFill>
                <a:latin typeface="Arial" pitchFamily="34" charset="0"/>
              </a:rPr>
              <a:t>第</a:t>
            </a:r>
            <a:r>
              <a:rPr lang="zh-CN" altLang="en-US" sz="3200" b="1" dirty="0" smtClean="0">
                <a:solidFill>
                  <a:schemeClr val="folHlink"/>
                </a:solidFill>
                <a:latin typeface="Arial" pitchFamily="34" charset="0"/>
              </a:rPr>
              <a:t>一句：</a:t>
            </a:r>
            <a:endParaRPr kumimoji="0" lang="zh-CN" altLang="en-US" sz="32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857224" y="3306763"/>
            <a:ext cx="493397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folHlink"/>
                </a:solidFill>
                <a:latin typeface="Arial" pitchFamily="34" charset="0"/>
              </a:rPr>
              <a:t>第二</a:t>
            </a:r>
            <a:r>
              <a:rPr lang="zh-CN" altLang="en-US" sz="3200" b="1" dirty="0" smtClean="0">
                <a:solidFill>
                  <a:schemeClr val="folHlink"/>
                </a:solidFill>
                <a:latin typeface="Arial" pitchFamily="34" charset="0"/>
              </a:rPr>
              <a:t>句：</a:t>
            </a:r>
            <a:endParaRPr kumimoji="0" lang="zh-CN" altLang="en-US" sz="32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928662" y="4221163"/>
            <a:ext cx="4862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folHlink"/>
                </a:solidFill>
                <a:latin typeface="Arial" pitchFamily="34" charset="0"/>
              </a:rPr>
              <a:t>第三句：</a:t>
            </a:r>
            <a:endParaRPr kumimoji="0" lang="zh-CN" altLang="en-US" sz="32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000100" y="5181600"/>
            <a:ext cx="1706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folHlink"/>
                </a:solidFill>
                <a:latin typeface="Arial" pitchFamily="34" charset="0"/>
              </a:rPr>
              <a:t>第四句：</a:t>
            </a:r>
            <a:endParaRPr kumimoji="0" lang="zh-CN" altLang="en-US" sz="32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438400" y="3276600"/>
            <a:ext cx="563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zh-CN" altLang="en-US" sz="3200" b="1">
                <a:solidFill>
                  <a:srgbClr val="9966FF"/>
                </a:solidFill>
                <a:latin typeface="Arial" pitchFamily="34" charset="0"/>
              </a:rPr>
              <a:t>水面波平浪静就好像铜镜未磨</a:t>
            </a:r>
          </a:p>
          <a:p>
            <a:endParaRPr kumimoji="0" lang="en-US" altLang="zh-CN" sz="3200" b="1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438400" y="4175125"/>
            <a:ext cx="6172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zh-CN" altLang="en-US" sz="3200" b="1">
                <a:solidFill>
                  <a:srgbClr val="FF6600"/>
                </a:solidFill>
                <a:latin typeface="Arial" pitchFamily="34" charset="0"/>
              </a:rPr>
              <a:t>远远望去洞庭湖山水一片碧绿</a:t>
            </a:r>
          </a:p>
          <a:p>
            <a:endParaRPr kumimoji="0" lang="en-US" altLang="zh-CN" sz="1800" b="1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2438400" y="5151438"/>
            <a:ext cx="5487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zh-CN" altLang="en-US" sz="3200" b="1">
                <a:solidFill>
                  <a:srgbClr val="3399FF"/>
                </a:solidFill>
                <a:latin typeface="Arial" pitchFamily="34" charset="0"/>
              </a:rPr>
              <a:t>恰似白银盘子托着轻轻的田螺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51208" grpId="0"/>
      <p:bldP spid="51209" grpId="0"/>
      <p:bldP spid="512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858180" cy="3829072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343400"/>
            <a:ext cx="7858180" cy="2300310"/>
          </a:xfrm>
          <a:prstGeom prst="rect">
            <a:avLst/>
          </a:prstGeom>
          <a:noFill/>
        </p:spPr>
      </p:pic>
      <p:pic>
        <p:nvPicPr>
          <p:cNvPr id="52228" name="Picture 4" descr="2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114800"/>
            <a:ext cx="723900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x\appdata\roaming\360se6\User Data\temp\f915bdf6dd9994d2_midd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14282" y="1357298"/>
            <a:ext cx="87154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/>
              <a:t>任务一：认读生字及三首古诗词</a:t>
            </a:r>
            <a:r>
              <a:rPr lang="zh-CN" altLang="en-US" sz="4000" b="1" dirty="0" smtClean="0"/>
              <a:t>：</a:t>
            </a:r>
            <a:endParaRPr lang="en-US" altLang="zh-CN" sz="4000" b="1" dirty="0" smtClean="0"/>
          </a:p>
          <a:p>
            <a:endParaRPr lang="en-US" altLang="zh-CN" dirty="0" smtClean="0">
              <a:solidFill>
                <a:srgbClr val="6600CC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     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    敬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亭山       洞庭         潭面      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                    青螺        旧曾谙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   2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、三首古诗词</a:t>
            </a:r>
            <a:endParaRPr lang="zh-CN" alt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238" y="-1755775"/>
            <a:ext cx="16668751" cy="1188720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692275" y="1557338"/>
            <a:ext cx="7237413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b="1" dirty="0"/>
              <a:t>洞庭湖的水光与秋月互为映衬，水面风平浪静，如一面没经过打磨的铜镜。</a:t>
            </a:r>
          </a:p>
          <a:p>
            <a:endParaRPr lang="zh-CN" altLang="en-US" sz="1200" b="1" dirty="0"/>
          </a:p>
          <a:p>
            <a:r>
              <a:rPr lang="zh-CN" altLang="en-US" sz="3600" b="1" dirty="0"/>
              <a:t>远远望去，洞庭湖山水一片翠绿</a:t>
            </a:r>
            <a:r>
              <a:rPr lang="zh-CN" altLang="en-US" sz="3600" b="1" dirty="0" smtClean="0"/>
              <a:t>，洞庭湖中的君山恰似</a:t>
            </a:r>
            <a:r>
              <a:rPr lang="zh-CN" altLang="en-US" sz="3600" b="1" dirty="0"/>
              <a:t>白银盘里托着一只小小的青螺。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916238" y="188913"/>
            <a:ext cx="55451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500" b="1">
                <a:solidFill>
                  <a:schemeClr val="accent1"/>
                </a:solidFill>
                <a:ea typeface="华文新魏" pitchFamily="2" charset="-122"/>
              </a:rPr>
              <a:t>诗句大意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>
              <a:alpha val="32941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925" y="-26988"/>
            <a:ext cx="7442200" cy="1268413"/>
            <a:chOff x="612" y="28"/>
            <a:chExt cx="4688" cy="799"/>
          </a:xfrm>
        </p:grpSpPr>
        <p:sp>
          <p:nvSpPr>
            <p:cNvPr id="2073" name="AutoShape 6"/>
            <p:cNvSpPr>
              <a:spLocks noChangeArrowheads="1"/>
            </p:cNvSpPr>
            <p:nvPr/>
          </p:nvSpPr>
          <p:spPr bwMode="auto">
            <a:xfrm>
              <a:off x="612" y="28"/>
              <a:ext cx="4445" cy="799"/>
            </a:xfrm>
            <a:prstGeom prst="horizontalScroll">
              <a:avLst>
                <a:gd name="adj" fmla="val 12500"/>
              </a:avLst>
            </a:prstGeom>
            <a:solidFill>
              <a:srgbClr val="FF00FF">
                <a:alpha val="25882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4" name="Text Box 7"/>
            <p:cNvSpPr txBox="1">
              <a:spLocks noChangeArrowheads="1"/>
            </p:cNvSpPr>
            <p:nvPr/>
          </p:nvSpPr>
          <p:spPr bwMode="auto">
            <a:xfrm>
              <a:off x="748" y="255"/>
              <a:ext cx="45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春风又绿江南岸，明月何时照我还？ 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9388" y="936625"/>
            <a:ext cx="7442200" cy="1268413"/>
            <a:chOff x="612" y="28"/>
            <a:chExt cx="4688" cy="799"/>
          </a:xfrm>
        </p:grpSpPr>
        <p:sp>
          <p:nvSpPr>
            <p:cNvPr id="2071" name="AutoShape 11"/>
            <p:cNvSpPr>
              <a:spLocks noChangeArrowheads="1"/>
            </p:cNvSpPr>
            <p:nvPr/>
          </p:nvSpPr>
          <p:spPr bwMode="auto">
            <a:xfrm>
              <a:off x="612" y="28"/>
              <a:ext cx="4445" cy="799"/>
            </a:xfrm>
            <a:prstGeom prst="horizontalScroll">
              <a:avLst>
                <a:gd name="adj" fmla="val 12500"/>
              </a:avLst>
            </a:prstGeom>
            <a:solidFill>
              <a:srgbClr val="FF00FF">
                <a:alpha val="25882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2" name="Text Box 12"/>
            <p:cNvSpPr txBox="1">
              <a:spLocks noChangeArrowheads="1"/>
            </p:cNvSpPr>
            <p:nvPr/>
          </p:nvSpPr>
          <p:spPr bwMode="auto">
            <a:xfrm>
              <a:off x="748" y="255"/>
              <a:ext cx="45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正是江南好风景，落花时节又逢君。 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5720" y="1785926"/>
            <a:ext cx="7442200" cy="1268413"/>
            <a:chOff x="612" y="28"/>
            <a:chExt cx="4688" cy="799"/>
          </a:xfrm>
        </p:grpSpPr>
        <p:sp>
          <p:nvSpPr>
            <p:cNvPr id="2069" name="AutoShape 14"/>
            <p:cNvSpPr>
              <a:spLocks noChangeArrowheads="1"/>
            </p:cNvSpPr>
            <p:nvPr/>
          </p:nvSpPr>
          <p:spPr bwMode="auto">
            <a:xfrm>
              <a:off x="612" y="28"/>
              <a:ext cx="4445" cy="799"/>
            </a:xfrm>
            <a:prstGeom prst="horizontalScroll">
              <a:avLst>
                <a:gd name="adj" fmla="val 12500"/>
              </a:avLst>
            </a:prstGeom>
            <a:solidFill>
              <a:srgbClr val="FF00FF">
                <a:alpha val="25882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0" name="Text Box 15"/>
            <p:cNvSpPr txBox="1">
              <a:spLocks noChangeArrowheads="1"/>
            </p:cNvSpPr>
            <p:nvPr/>
          </p:nvSpPr>
          <p:spPr bwMode="auto">
            <a:xfrm>
              <a:off x="748" y="255"/>
              <a:ext cx="45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织成云外雁行斜，染作江南春水浅。 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68313" y="2808288"/>
            <a:ext cx="7442200" cy="1268412"/>
            <a:chOff x="612" y="28"/>
            <a:chExt cx="4688" cy="799"/>
          </a:xfrm>
        </p:grpSpPr>
        <p:sp>
          <p:nvSpPr>
            <p:cNvPr id="2067" name="AutoShape 17"/>
            <p:cNvSpPr>
              <a:spLocks noChangeArrowheads="1"/>
            </p:cNvSpPr>
            <p:nvPr/>
          </p:nvSpPr>
          <p:spPr bwMode="auto">
            <a:xfrm>
              <a:off x="612" y="28"/>
              <a:ext cx="4445" cy="799"/>
            </a:xfrm>
            <a:prstGeom prst="horizontalScroll">
              <a:avLst>
                <a:gd name="adj" fmla="val 12500"/>
              </a:avLst>
            </a:prstGeom>
            <a:solidFill>
              <a:srgbClr val="FF00FF">
                <a:alpha val="25882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748" y="255"/>
              <a:ext cx="45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人人尽说江南好，游人只合江南老 。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11188" y="3744913"/>
            <a:ext cx="7442200" cy="1268412"/>
            <a:chOff x="612" y="28"/>
            <a:chExt cx="4688" cy="799"/>
          </a:xfrm>
        </p:grpSpPr>
        <p:sp>
          <p:nvSpPr>
            <p:cNvPr id="2065" name="AutoShape 20"/>
            <p:cNvSpPr>
              <a:spLocks noChangeArrowheads="1"/>
            </p:cNvSpPr>
            <p:nvPr/>
          </p:nvSpPr>
          <p:spPr bwMode="auto">
            <a:xfrm>
              <a:off x="612" y="28"/>
              <a:ext cx="4445" cy="799"/>
            </a:xfrm>
            <a:prstGeom prst="horizontalScroll">
              <a:avLst>
                <a:gd name="adj" fmla="val 12500"/>
              </a:avLst>
            </a:prstGeom>
            <a:solidFill>
              <a:srgbClr val="FF00FF">
                <a:alpha val="25882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6" name="Text Box 21"/>
            <p:cNvSpPr txBox="1">
              <a:spLocks noChangeArrowheads="1"/>
            </p:cNvSpPr>
            <p:nvPr/>
          </p:nvSpPr>
          <p:spPr bwMode="auto">
            <a:xfrm>
              <a:off x="748" y="255"/>
              <a:ext cx="45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枕上片时春梦中，行尽江南数千里。 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55650" y="4681538"/>
            <a:ext cx="7442200" cy="1268412"/>
            <a:chOff x="612" y="28"/>
            <a:chExt cx="4688" cy="799"/>
          </a:xfrm>
        </p:grpSpPr>
        <p:sp>
          <p:nvSpPr>
            <p:cNvPr id="2063" name="AutoShape 23"/>
            <p:cNvSpPr>
              <a:spLocks noChangeArrowheads="1"/>
            </p:cNvSpPr>
            <p:nvPr/>
          </p:nvSpPr>
          <p:spPr bwMode="auto">
            <a:xfrm>
              <a:off x="612" y="28"/>
              <a:ext cx="4445" cy="799"/>
            </a:xfrm>
            <a:prstGeom prst="horizontalScroll">
              <a:avLst>
                <a:gd name="adj" fmla="val 12500"/>
              </a:avLst>
            </a:prstGeom>
            <a:solidFill>
              <a:srgbClr val="FF00FF">
                <a:alpha val="25882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4" name="Text Box 24"/>
            <p:cNvSpPr txBox="1">
              <a:spLocks noChangeArrowheads="1"/>
            </p:cNvSpPr>
            <p:nvPr/>
          </p:nvSpPr>
          <p:spPr bwMode="auto">
            <a:xfrm>
              <a:off x="748" y="255"/>
              <a:ext cx="45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日暮江南闻竹枝， 南人行乐北人悲。 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900113" y="5616575"/>
            <a:ext cx="7442200" cy="1268413"/>
            <a:chOff x="612" y="28"/>
            <a:chExt cx="4688" cy="799"/>
          </a:xfrm>
        </p:grpSpPr>
        <p:sp>
          <p:nvSpPr>
            <p:cNvPr id="2061" name="AutoShape 26"/>
            <p:cNvSpPr>
              <a:spLocks noChangeArrowheads="1"/>
            </p:cNvSpPr>
            <p:nvPr/>
          </p:nvSpPr>
          <p:spPr bwMode="auto">
            <a:xfrm>
              <a:off x="612" y="28"/>
              <a:ext cx="4445" cy="799"/>
            </a:xfrm>
            <a:prstGeom prst="horizontalScroll">
              <a:avLst>
                <a:gd name="adj" fmla="val 12500"/>
              </a:avLst>
            </a:prstGeom>
            <a:solidFill>
              <a:srgbClr val="FF00FF">
                <a:alpha val="25882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2" name="Text Box 27"/>
            <p:cNvSpPr txBox="1">
              <a:spLocks noChangeArrowheads="1"/>
            </p:cNvSpPr>
            <p:nvPr/>
          </p:nvSpPr>
          <p:spPr bwMode="auto">
            <a:xfrm>
              <a:off x="748" y="255"/>
              <a:ext cx="45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更把玉鞭云外指，断肠春色在江南。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7643835" y="428605"/>
            <a:ext cx="1143008" cy="5737246"/>
            <a:chOff x="5103" y="346"/>
            <a:chExt cx="612" cy="3538"/>
          </a:xfrm>
        </p:grpSpPr>
        <p:sp>
          <p:nvSpPr>
            <p:cNvPr id="2059" name="AutoShape 29"/>
            <p:cNvSpPr>
              <a:spLocks noChangeArrowheads="1"/>
            </p:cNvSpPr>
            <p:nvPr/>
          </p:nvSpPr>
          <p:spPr bwMode="auto">
            <a:xfrm>
              <a:off x="5103" y="346"/>
              <a:ext cx="612" cy="3538"/>
            </a:xfrm>
            <a:prstGeom prst="plaque">
              <a:avLst>
                <a:gd name="adj" fmla="val 16667"/>
              </a:avLst>
            </a:prstGeom>
            <a:solidFill>
              <a:srgbClr val="FF99CC">
                <a:alpha val="47842"/>
              </a:srgbClr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0" name="Text Box 30"/>
            <p:cNvSpPr txBox="1">
              <a:spLocks noChangeArrowheads="1"/>
            </p:cNvSpPr>
            <p:nvPr/>
          </p:nvSpPr>
          <p:spPr bwMode="auto">
            <a:xfrm>
              <a:off x="5259" y="618"/>
              <a:ext cx="388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历代诗人赞美江南的诗句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FF">
              <a:alpha val="1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101" name="Picture 5" descr="01300000104192121202866874674"/>
          <p:cNvPicPr>
            <a:picLocks noChangeAspect="1" noChangeArrowheads="1"/>
          </p:cNvPicPr>
          <p:nvPr/>
        </p:nvPicPr>
        <p:blipFill>
          <a:blip r:embed="rId2"/>
          <a:srcRect l="26375" t="3395" r="26375" b="3389"/>
          <a:stretch>
            <a:fillRect/>
          </a:stretch>
        </p:blipFill>
        <p:spPr bwMode="auto">
          <a:xfrm>
            <a:off x="250825" y="188913"/>
            <a:ext cx="3313113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63" y="4286253"/>
            <a:ext cx="2517774" cy="792163"/>
            <a:chOff x="315" y="2700"/>
            <a:chExt cx="1586" cy="499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315" y="2700"/>
              <a:ext cx="1586" cy="499"/>
            </a:xfrm>
            <a:prstGeom prst="plaque">
              <a:avLst>
                <a:gd name="adj" fmla="val 16667"/>
              </a:avLst>
            </a:prstGeom>
            <a:solidFill>
              <a:srgbClr val="800000">
                <a:alpha val="32941"/>
              </a:srgb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612" y="2750"/>
              <a:ext cx="95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白居易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635375" y="360363"/>
            <a:ext cx="5508625" cy="6142037"/>
            <a:chOff x="2381" y="0"/>
            <a:chExt cx="3266" cy="4201"/>
          </a:xfrm>
        </p:grpSpPr>
        <p:sp>
          <p:nvSpPr>
            <p:cNvPr id="3078" name="AutoShape 11"/>
            <p:cNvSpPr>
              <a:spLocks noChangeArrowheads="1"/>
            </p:cNvSpPr>
            <p:nvPr/>
          </p:nvSpPr>
          <p:spPr bwMode="auto">
            <a:xfrm>
              <a:off x="2381" y="0"/>
              <a:ext cx="3266" cy="4201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14902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" name="Text Box 13"/>
            <p:cNvSpPr txBox="1">
              <a:spLocks noChangeArrowheads="1"/>
            </p:cNvSpPr>
            <p:nvPr/>
          </p:nvSpPr>
          <p:spPr bwMode="auto">
            <a:xfrm>
              <a:off x="2472" y="0"/>
              <a:ext cx="3039" cy="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    </a:t>
              </a:r>
              <a:r>
                <a:rPr lang="zh-CN" altLang="en-US" sz="3200" b="1" dirty="0"/>
                <a:t>白居易</a:t>
              </a:r>
              <a:r>
                <a:rPr lang="en-US" altLang="zh-CN" sz="3200" b="1" dirty="0"/>
                <a:t>,</a:t>
              </a:r>
              <a:r>
                <a:rPr lang="zh-CN" altLang="en-US" sz="3200" b="1" dirty="0"/>
                <a:t>汉族，字乐天，晚年又号香山居士。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       我国唐代伟大的现实主义诗人，中国文学史上负有盛名且影响深远的诗人和文学家，他的诗歌题材广泛，形式多样，语言平易通俗，有“诗魔”和“诗王”之称。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代表诗作有</a:t>
              </a:r>
              <a:r>
                <a:rPr lang="en-US" altLang="zh-CN" sz="3200" b="1" dirty="0"/>
                <a:t>《</a:t>
              </a:r>
              <a:r>
                <a:rPr lang="zh-CN" altLang="en-US" sz="3200" b="1" dirty="0"/>
                <a:t>长恨歌</a:t>
              </a:r>
              <a:r>
                <a:rPr lang="en-US" altLang="zh-CN" sz="3200" b="1" dirty="0"/>
                <a:t>》</a:t>
              </a:r>
              <a:r>
                <a:rPr lang="zh-CN" altLang="en-US" sz="3200" b="1" dirty="0"/>
                <a:t>、</a:t>
              </a:r>
              <a:r>
                <a:rPr lang="en-US" altLang="zh-CN" sz="3200" b="1" dirty="0"/>
                <a:t>《</a:t>
              </a:r>
              <a:r>
                <a:rPr lang="zh-CN" altLang="en-US" sz="3200" b="1" dirty="0"/>
                <a:t>卖炭翁</a:t>
              </a:r>
              <a:r>
                <a:rPr lang="en-US" altLang="zh-CN" sz="3200" b="1" dirty="0"/>
                <a:t>》</a:t>
              </a:r>
              <a:r>
                <a:rPr lang="zh-CN" altLang="en-US" sz="3200" b="1" dirty="0"/>
                <a:t>、</a:t>
              </a:r>
              <a:r>
                <a:rPr lang="en-US" altLang="zh-CN" sz="3200" b="1" dirty="0"/>
                <a:t>《</a:t>
              </a:r>
              <a:r>
                <a:rPr lang="zh-CN" altLang="en-US" sz="3200" b="1" dirty="0"/>
                <a:t>琵琶行</a:t>
              </a:r>
              <a:r>
                <a:rPr lang="en-US" altLang="zh-CN" sz="3200" b="1" dirty="0"/>
                <a:t>》</a:t>
              </a:r>
              <a:r>
                <a:rPr lang="zh-CN" altLang="en-US" sz="3200" b="1" dirty="0"/>
                <a:t>等。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492500" y="188913"/>
            <a:ext cx="56515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8000">
                <a:solidFill>
                  <a:srgbClr val="CC3300"/>
                </a:solidFill>
              </a:rPr>
              <a:t>       </a:t>
            </a:r>
            <a:r>
              <a:rPr lang="zh-CN" altLang="en-US" sz="8000">
                <a:solidFill>
                  <a:srgbClr val="CC3300"/>
                </a:solidFill>
              </a:rPr>
              <a:t>忆江南</a:t>
            </a:r>
          </a:p>
        </p:txBody>
      </p:sp>
      <p:sp>
        <p:nvSpPr>
          <p:cNvPr id="7175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659563" y="188913"/>
            <a:ext cx="2808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0">
                <a:solidFill>
                  <a:srgbClr val="00FF00"/>
                </a:solidFill>
              </a:rPr>
              <a:t>江南</a:t>
            </a:r>
          </a:p>
        </p:txBody>
      </p:sp>
      <p:sp>
        <p:nvSpPr>
          <p:cNvPr id="410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60363"/>
          </a:xfrm>
          <a:prstGeom prst="actionButtonForwardNext">
            <a:avLst/>
          </a:prstGeom>
          <a:solidFill>
            <a:srgbClr val="FF00FF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7488" y="260350"/>
            <a:ext cx="6659562" cy="1722438"/>
            <a:chOff x="113" y="164"/>
            <a:chExt cx="4195" cy="1085"/>
          </a:xfrm>
        </p:grpSpPr>
        <p:sp>
          <p:nvSpPr>
            <p:cNvPr id="4113" name="Text Box 11"/>
            <p:cNvSpPr txBox="1">
              <a:spLocks noChangeArrowheads="1"/>
            </p:cNvSpPr>
            <p:nvPr/>
          </p:nvSpPr>
          <p:spPr bwMode="auto">
            <a:xfrm>
              <a:off x="158" y="845"/>
              <a:ext cx="4150" cy="404"/>
            </a:xfrm>
            <a:prstGeom prst="rect">
              <a:avLst/>
            </a:prstGeom>
            <a:solidFill>
              <a:schemeClr val="bg1">
                <a:alpha val="5803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i="1" dirty="0"/>
                <a:t>     </a:t>
              </a:r>
              <a:r>
                <a:rPr lang="zh-CN" altLang="en-US" sz="3600" b="1" i="1" dirty="0"/>
                <a:t>同学们，你们知道词吗？</a:t>
              </a:r>
            </a:p>
          </p:txBody>
        </p:sp>
        <p:sp>
          <p:nvSpPr>
            <p:cNvPr id="4114" name="AutoShape 12"/>
            <p:cNvSpPr>
              <a:spLocks noChangeArrowheads="1"/>
            </p:cNvSpPr>
            <p:nvPr/>
          </p:nvSpPr>
          <p:spPr bwMode="auto">
            <a:xfrm>
              <a:off x="113" y="164"/>
              <a:ext cx="635" cy="544"/>
            </a:xfrm>
            <a:prstGeom prst="foldedCorner">
              <a:avLst>
                <a:gd name="adj" fmla="val 12500"/>
              </a:avLst>
            </a:prstGeom>
            <a:solidFill>
              <a:schemeClr val="bg1">
                <a:alpha val="23137"/>
              </a:schemeClr>
            </a:solidFill>
            <a:ln w="349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6000" b="0">
                  <a:solidFill>
                    <a:srgbClr val="0000FF"/>
                  </a:solidFill>
                </a:rPr>
                <a:t>词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28625" y="2571750"/>
            <a:ext cx="8424863" cy="3930650"/>
            <a:chOff x="158" y="1480"/>
            <a:chExt cx="5307" cy="2449"/>
          </a:xfrm>
        </p:grpSpPr>
        <p:sp>
          <p:nvSpPr>
            <p:cNvPr id="4111" name="AutoShape 16"/>
            <p:cNvSpPr>
              <a:spLocks noChangeArrowheads="1"/>
            </p:cNvSpPr>
            <p:nvPr/>
          </p:nvSpPr>
          <p:spPr bwMode="auto">
            <a:xfrm>
              <a:off x="158" y="1480"/>
              <a:ext cx="5307" cy="2449"/>
            </a:xfrm>
            <a:prstGeom prst="plaque">
              <a:avLst>
                <a:gd name="adj" fmla="val 16667"/>
              </a:avLst>
            </a:prstGeom>
            <a:solidFill>
              <a:schemeClr val="bg1">
                <a:alpha val="61176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2" name="Text Box 17"/>
            <p:cNvSpPr txBox="1">
              <a:spLocks noChangeArrowheads="1"/>
            </p:cNvSpPr>
            <p:nvPr/>
          </p:nvSpPr>
          <p:spPr bwMode="auto">
            <a:xfrm>
              <a:off x="385" y="1570"/>
              <a:ext cx="4944" cy="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/>
                <a:t>       </a:t>
              </a:r>
              <a:r>
                <a:rPr lang="zh-CN" altLang="en-US" sz="2800" b="1" dirty="0"/>
                <a:t>词是我国古代诗歌的一种特殊形式，可以配上乐曲歌唱。词的句子有长有短，又叫长短句。词有各种不同的词牌名，比如：“忆江南”、“渔歌子” ，还有“江城子” 、“西江月”、“浣溪纱”  “菩萨蛮”等。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       词牌与音乐曲谱有关，而与词的内容一般没有什么联系，作词者只是依谱填词</a:t>
              </a:r>
              <a:r>
                <a:rPr lang="zh-CN" altLang="en-US" dirty="0"/>
                <a:t>。</a:t>
              </a:r>
            </a:p>
          </p:txBody>
        </p:sp>
      </p:grp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227763" y="134143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572125" y="1714500"/>
            <a:ext cx="2519363" cy="863600"/>
            <a:chOff x="3470" y="1117"/>
            <a:chExt cx="1587" cy="544"/>
          </a:xfrm>
        </p:grpSpPr>
        <p:sp>
          <p:nvSpPr>
            <p:cNvPr id="4109" name="AutoShape 20"/>
            <p:cNvSpPr>
              <a:spLocks noChangeArrowheads="1"/>
            </p:cNvSpPr>
            <p:nvPr/>
          </p:nvSpPr>
          <p:spPr bwMode="auto">
            <a:xfrm>
              <a:off x="3470" y="1117"/>
              <a:ext cx="1587" cy="544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0"/>
              </a:schemeClr>
            </a:solidFill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0" name="Text Box 21"/>
            <p:cNvSpPr txBox="1">
              <a:spLocks noChangeArrowheads="1"/>
            </p:cNvSpPr>
            <p:nvPr/>
          </p:nvSpPr>
          <p:spPr bwMode="auto">
            <a:xfrm>
              <a:off x="3560" y="1207"/>
              <a:ext cx="14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/>
                <a:t>回忆、思念 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260475" y="333375"/>
            <a:ext cx="7632700" cy="1150938"/>
            <a:chOff x="794" y="210"/>
            <a:chExt cx="4808" cy="725"/>
          </a:xfrm>
        </p:grpSpPr>
        <p:sp>
          <p:nvSpPr>
            <p:cNvPr id="4107" name="Line 13"/>
            <p:cNvSpPr>
              <a:spLocks noChangeShapeType="1"/>
            </p:cNvSpPr>
            <p:nvPr/>
          </p:nvSpPr>
          <p:spPr bwMode="auto">
            <a:xfrm flipH="1" flipV="1">
              <a:off x="794" y="527"/>
              <a:ext cx="2812" cy="45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AutoShape 23"/>
            <p:cNvSpPr>
              <a:spLocks noChangeArrowheads="1"/>
            </p:cNvSpPr>
            <p:nvPr/>
          </p:nvSpPr>
          <p:spPr bwMode="auto">
            <a:xfrm>
              <a:off x="3651" y="210"/>
              <a:ext cx="1951" cy="725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18823"/>
              </a:schemeClr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  <p:bldP spid="71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1763eb884afd5f489e2fb4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故乡原风景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36735299210516757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453-19269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SC003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SC003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0089821115471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x\appdata\roaming\360se6\User Data\temp\u=1910925294,1452019303&amp;fm=21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71480"/>
            <a:ext cx="7500990" cy="478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任务</a:t>
            </a:r>
            <a:r>
              <a:rPr lang="zh-CN" altLang="en-US" sz="2800" b="1" dirty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二</a:t>
            </a:r>
            <a:r>
              <a:rPr lang="zh-CN" altLang="en-US" sz="2800" b="1" dirty="0" smtClean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：</a:t>
            </a:r>
            <a:endParaRPr lang="en-US" altLang="zh-CN" sz="2800" b="1" dirty="0" smtClean="0">
              <a:solidFill>
                <a:srgbClr val="FF0066"/>
              </a:solidFill>
              <a:latin typeface="华文宋体" pitchFamily="2" charset="-122"/>
              <a:ea typeface="华文宋体" pitchFamily="2" charset="-122"/>
            </a:endParaRPr>
          </a:p>
          <a:p>
            <a:endParaRPr lang="zh-CN" altLang="en-US" sz="2800" dirty="0">
              <a:solidFill>
                <a:srgbClr val="FF0066"/>
              </a:solidFill>
              <a:latin typeface="华文宋体" pitchFamily="2" charset="-122"/>
              <a:ea typeface="华文宋体" pitchFamily="2" charset="-122"/>
            </a:endParaRPr>
          </a:p>
          <a:p>
            <a:pPr lvl="0"/>
            <a:r>
              <a:rPr lang="en-US" altLang="zh-CN" sz="2800" b="1" dirty="0" smtClean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、请</a:t>
            </a:r>
            <a:r>
              <a:rPr lang="zh-CN" altLang="en-US" sz="2800" b="1" dirty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同学们先自己根据注释试着理解</a:t>
            </a:r>
            <a:r>
              <a:rPr lang="en-US" altLang="zh-CN" sz="2800" b="1" dirty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《</a:t>
            </a:r>
            <a:r>
              <a:rPr lang="zh-CN" altLang="en-US" sz="2800" b="1" dirty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独坐敬亭山</a:t>
            </a:r>
            <a:r>
              <a:rPr lang="en-US" altLang="zh-CN" sz="2800" b="1" dirty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》</a:t>
            </a:r>
            <a:r>
              <a:rPr lang="zh-CN" altLang="en-US" sz="2800" b="1" dirty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的诗意，再与小组成员一起交流说一说，并进一步交流思考李白在敬亭山看到了什么？有什么感受？找出相关的词语和诗句</a:t>
            </a:r>
            <a:r>
              <a:rPr lang="zh-CN" altLang="en-US" sz="2800" b="1" dirty="0" smtClean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。</a:t>
            </a:r>
            <a:endParaRPr lang="en-US" altLang="zh-CN" sz="2800" b="1" dirty="0" smtClean="0">
              <a:solidFill>
                <a:srgbClr val="FF0066"/>
              </a:solidFill>
              <a:latin typeface="华文宋体" pitchFamily="2" charset="-122"/>
              <a:ea typeface="华文宋体" pitchFamily="2" charset="-122"/>
            </a:endParaRPr>
          </a:p>
          <a:p>
            <a:pPr lvl="0"/>
            <a:endParaRPr lang="en-US" altLang="zh-CN" sz="2800" b="1" dirty="0">
              <a:solidFill>
                <a:srgbClr val="FF0066"/>
              </a:solidFill>
              <a:latin typeface="华文宋体" pitchFamily="2" charset="-122"/>
              <a:ea typeface="华文宋体" pitchFamily="2" charset="-122"/>
            </a:endParaRPr>
          </a:p>
          <a:p>
            <a:pPr lvl="0"/>
            <a:endParaRPr lang="zh-CN" altLang="en-US" sz="2800" dirty="0">
              <a:solidFill>
                <a:srgbClr val="FF0066"/>
              </a:solidFill>
              <a:latin typeface="华文宋体" pitchFamily="2" charset="-122"/>
              <a:ea typeface="华文宋体" pitchFamily="2" charset="-122"/>
            </a:endParaRPr>
          </a:p>
          <a:p>
            <a:pPr lvl="0"/>
            <a:r>
              <a:rPr lang="en-US" altLang="zh-CN" sz="2800" b="1" dirty="0" smtClean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2</a:t>
            </a:r>
            <a:r>
              <a:rPr lang="zh-CN" altLang="en-US" sz="2800" b="1" dirty="0" smtClean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、思考</a:t>
            </a:r>
            <a:r>
              <a:rPr lang="zh-CN" altLang="en-US" sz="2800" b="1" dirty="0">
                <a:solidFill>
                  <a:srgbClr val="FF0066"/>
                </a:solidFill>
                <a:latin typeface="华文宋体" pitchFamily="2" charset="-122"/>
                <a:ea typeface="华文宋体" pitchFamily="2" charset="-122"/>
              </a:rPr>
              <a:t>“相看两不厌，只有敬亭山”运用什么修辞手法，表达了作者怎样的感情。</a:t>
            </a:r>
            <a:endParaRPr lang="zh-CN" altLang="en-US" sz="2800" dirty="0">
              <a:solidFill>
                <a:srgbClr val="FF0066"/>
              </a:solidFill>
              <a:latin typeface="华文宋体" pitchFamily="2" charset="-122"/>
              <a:ea typeface="华文宋体" pitchFamily="2" charset="-122"/>
            </a:endParaRPr>
          </a:p>
          <a:p>
            <a:endParaRPr lang="zh-CN" altLang="en-US" dirty="0">
              <a:latin typeface="华文宋体" pitchFamily="2" charset="-122"/>
              <a:ea typeface="华文宋体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0093202E28794D1E59440C94BC2B1F7F2236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5" name="Picture 5" descr="05120918"/>
            <p:cNvPicPr>
              <a:picLocks noChangeAspect="1" noChangeArrowheads="1"/>
            </p:cNvPicPr>
            <p:nvPr/>
          </p:nvPicPr>
          <p:blipFill>
            <a:blip r:embed="rId2"/>
            <a:srcRect b="13147"/>
            <a:stretch>
              <a:fillRect/>
            </a:stretch>
          </p:blipFill>
          <p:spPr bwMode="auto">
            <a:xfrm>
              <a:off x="0" y="0"/>
              <a:ext cx="2880" cy="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7" descr="20076222258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0"/>
              <a:ext cx="2880" cy="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9" descr="2007526104126339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115"/>
              <a:ext cx="5760" cy="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08625" y="188913"/>
            <a:ext cx="3240088" cy="719137"/>
            <a:chOff x="3470" y="119"/>
            <a:chExt cx="2041" cy="453"/>
          </a:xfrm>
        </p:grpSpPr>
        <p:sp>
          <p:nvSpPr>
            <p:cNvPr id="15367" name="AutoShape 6"/>
            <p:cNvSpPr>
              <a:spLocks noChangeArrowheads="1"/>
            </p:cNvSpPr>
            <p:nvPr/>
          </p:nvSpPr>
          <p:spPr bwMode="auto">
            <a:xfrm>
              <a:off x="3470" y="119"/>
              <a:ext cx="1859" cy="453"/>
            </a:xfrm>
            <a:prstGeom prst="plaque">
              <a:avLst>
                <a:gd name="adj" fmla="val 16667"/>
              </a:avLst>
            </a:prstGeom>
            <a:solidFill>
              <a:srgbClr val="FF99CC">
                <a:alpha val="43137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8" name="Text Box 7"/>
            <p:cNvSpPr txBox="1">
              <a:spLocks noChangeArrowheads="1"/>
            </p:cNvSpPr>
            <p:nvPr/>
          </p:nvSpPr>
          <p:spPr bwMode="auto">
            <a:xfrm>
              <a:off x="3606" y="164"/>
              <a:ext cx="190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 </a:t>
              </a:r>
              <a:r>
                <a:rPr lang="zh-CN" altLang="en-US"/>
                <a:t>美词赞江南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3850" y="1268413"/>
            <a:ext cx="8569325" cy="4824412"/>
            <a:chOff x="204" y="799"/>
            <a:chExt cx="5398" cy="3039"/>
          </a:xfrm>
        </p:grpSpPr>
        <p:sp>
          <p:nvSpPr>
            <p:cNvPr id="15365" name="AutoShape 9"/>
            <p:cNvSpPr>
              <a:spLocks noChangeArrowheads="1"/>
            </p:cNvSpPr>
            <p:nvPr/>
          </p:nvSpPr>
          <p:spPr bwMode="auto">
            <a:xfrm>
              <a:off x="204" y="799"/>
              <a:ext cx="5398" cy="3039"/>
            </a:xfrm>
            <a:prstGeom prst="horizontalScroll">
              <a:avLst>
                <a:gd name="adj" fmla="val 12500"/>
              </a:avLst>
            </a:prstGeom>
            <a:solidFill>
              <a:schemeClr val="bg1">
                <a:alpha val="49019"/>
              </a:scheme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612" y="1375"/>
              <a:ext cx="4763" cy="2055"/>
            </a:xfrm>
            <a:prstGeom prst="rect">
              <a:avLst/>
            </a:prstGeom>
            <a:solidFill>
              <a:srgbClr val="00FF00">
                <a:alpha val="3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   </a:t>
              </a:r>
              <a:r>
                <a:rPr lang="zh-CN" altLang="en-US"/>
                <a:t>小桥流水，河湖交错，水网纵横；</a:t>
              </a:r>
            </a:p>
            <a:p>
              <a:pPr>
                <a:spcBef>
                  <a:spcPct val="50000"/>
                </a:spcBef>
              </a:pPr>
              <a:r>
                <a:rPr lang="zh-CN" altLang="en-US"/>
                <a:t>古镇小城，田园村舍，古典园林，如诗如画；</a:t>
              </a:r>
            </a:p>
            <a:p>
              <a:pPr>
                <a:spcBef>
                  <a:spcPct val="50000"/>
                </a:spcBef>
              </a:pPr>
              <a:r>
                <a:rPr lang="zh-CN" altLang="en-US"/>
                <a:t>啼莺流转、柳绿花红，令人心旷神怡。       </a:t>
              </a:r>
            </a:p>
            <a:p>
              <a:pPr>
                <a:spcBef>
                  <a:spcPct val="50000"/>
                </a:spcBef>
              </a:pPr>
              <a:r>
                <a:rPr lang="zh-CN" altLang="en-US"/>
                <a:t>                         </a:t>
              </a:r>
              <a:r>
                <a:rPr lang="en-US" altLang="zh-CN"/>
                <a:t>……</a:t>
              </a:r>
              <a:endParaRPr lang="en-US" altLang="zh-CN">
                <a:latin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925" y="44450"/>
            <a:ext cx="5041900" cy="6770688"/>
            <a:chOff x="22" y="28"/>
            <a:chExt cx="3312" cy="4265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2" y="28"/>
              <a:ext cx="3312" cy="4265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0" dirty="0">
                  <a:ea typeface="宋体" pitchFamily="2" charset="-122"/>
                </a:rPr>
                <a:t>　　</a:t>
              </a:r>
              <a:r>
                <a:rPr lang="zh-CN" altLang="en-US" sz="4400" b="1" dirty="0">
                  <a:solidFill>
                    <a:srgbClr val="660066"/>
                  </a:solidFill>
                </a:rPr>
                <a:t>忆江南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0000FF"/>
                  </a:solidFill>
                </a:rPr>
                <a:t>　      </a:t>
              </a:r>
              <a:r>
                <a:rPr lang="zh-CN" altLang="en-US" b="1" dirty="0">
                  <a:solidFill>
                    <a:srgbClr val="FF0066"/>
                  </a:solidFill>
                </a:rPr>
                <a:t>（唐）　白居易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FF00"/>
                  </a:solidFill>
                </a:rPr>
                <a:t>  </a:t>
              </a:r>
              <a:r>
                <a:rPr lang="zh-CN" altLang="en-US" sz="4400" b="1" dirty="0">
                  <a:solidFill>
                    <a:srgbClr val="008000"/>
                  </a:solidFill>
                </a:rPr>
                <a:t>江南好，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8000"/>
                  </a:solidFill>
                </a:rPr>
                <a:t>  风景旧曾谙。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8000"/>
                  </a:solidFill>
                </a:rPr>
                <a:t>  日出江花红胜火，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8000"/>
                  </a:solidFill>
                </a:rPr>
                <a:t>  春来江水绿如蓝。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008000"/>
                  </a:solidFill>
                </a:rPr>
                <a:t>  能不忆江南？</a:t>
              </a:r>
            </a:p>
          </p:txBody>
        </p:sp>
        <p:sp>
          <p:nvSpPr>
            <p:cNvPr id="16390" name="Text Box 7"/>
            <p:cNvSpPr txBox="1">
              <a:spLocks noChangeArrowheads="1"/>
            </p:cNvSpPr>
            <p:nvPr/>
          </p:nvSpPr>
          <p:spPr bwMode="auto">
            <a:xfrm>
              <a:off x="1610" y="1570"/>
              <a:ext cx="8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</a:rPr>
                <a:t> ān</a:t>
              </a:r>
            </a:p>
          </p:txBody>
        </p:sp>
      </p:grp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932363" y="738188"/>
            <a:ext cx="4211637" cy="4832092"/>
          </a:xfrm>
          <a:prstGeom prst="rect">
            <a:avLst/>
          </a:prstGeom>
          <a:solidFill>
            <a:schemeClr val="bg1">
              <a:alpha val="58038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6388" algn="ctr"/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</a:rPr>
              <a:t>自学提示</a:t>
            </a:r>
          </a:p>
          <a:p>
            <a:pPr indent="306388"/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</a:rPr>
              <a:t>、自己按照注音小声读一读古词，把字音读准；</a:t>
            </a:r>
          </a:p>
          <a:p>
            <a:pPr indent="306388"/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</a:rPr>
              <a:t>、对照注释试着理解词的意思；它和我们曾经学过的诗有什么区别？ </a:t>
            </a:r>
          </a:p>
          <a:p>
            <a:pPr indent="306388"/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</a:rPr>
              <a:t>、我们从诗中了解到描写了哪些景物</a:t>
            </a:r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</a:rPr>
              <a:t>?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</a:rPr>
              <a:t>给人什么样的感觉？</a:t>
            </a:r>
          </a:p>
          <a:p>
            <a:pPr indent="306388"/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</a:rPr>
              <a:t>、你认为这首词哪些地方写得好，好在哪里？</a:t>
            </a:r>
            <a:r>
              <a:rPr lang="zh-CN" altLang="en-US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187450" y="620713"/>
            <a:ext cx="7200900" cy="1922462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/>
              <a:t>江南好，</a:t>
            </a:r>
          </a:p>
          <a:p>
            <a:pPr>
              <a:spcBef>
                <a:spcPct val="50000"/>
              </a:spcBef>
            </a:pPr>
            <a:r>
              <a:rPr lang="zh-CN" altLang="en-US" sz="4800" b="1" dirty="0"/>
              <a:t>风景旧曾谙。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79838" y="1844675"/>
            <a:ext cx="1079500" cy="647700"/>
            <a:chOff x="2381" y="1162"/>
            <a:chExt cx="680" cy="408"/>
          </a:xfrm>
        </p:grpSpPr>
        <p:sp>
          <p:nvSpPr>
            <p:cNvPr id="17419" name="Oval 8"/>
            <p:cNvSpPr>
              <a:spLocks noChangeArrowheads="1"/>
            </p:cNvSpPr>
            <p:nvPr/>
          </p:nvSpPr>
          <p:spPr bwMode="auto">
            <a:xfrm>
              <a:off x="2381" y="1162"/>
              <a:ext cx="408" cy="408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>
              <a:off x="2789" y="1389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003800" y="1844675"/>
            <a:ext cx="1439863" cy="647700"/>
            <a:chOff x="3152" y="1162"/>
            <a:chExt cx="907" cy="408"/>
          </a:xfrm>
        </p:grpSpPr>
        <p:sp>
          <p:nvSpPr>
            <p:cNvPr id="17417" name="AutoShape 12"/>
            <p:cNvSpPr>
              <a:spLocks noChangeArrowheads="1"/>
            </p:cNvSpPr>
            <p:nvPr/>
          </p:nvSpPr>
          <p:spPr bwMode="auto">
            <a:xfrm>
              <a:off x="3152" y="1162"/>
              <a:ext cx="907" cy="408"/>
            </a:xfrm>
            <a:prstGeom prst="plaque">
              <a:avLst>
                <a:gd name="adj" fmla="val 16667"/>
              </a:avLst>
            </a:prstGeom>
            <a:solidFill>
              <a:srgbClr val="FF99CC">
                <a:alpha val="52940"/>
              </a:srgbClr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8" name="Text Box 11"/>
            <p:cNvSpPr txBox="1">
              <a:spLocks noChangeArrowheads="1"/>
            </p:cNvSpPr>
            <p:nvPr/>
          </p:nvSpPr>
          <p:spPr bwMode="auto">
            <a:xfrm>
              <a:off x="3243" y="1207"/>
              <a:ext cx="7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</a:rPr>
                <a:t>熟悉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95288" y="2781300"/>
            <a:ext cx="8424862" cy="1365250"/>
            <a:chOff x="249" y="2478"/>
            <a:chExt cx="5307" cy="860"/>
          </a:xfrm>
        </p:grpSpPr>
        <p:sp>
          <p:nvSpPr>
            <p:cNvPr id="17415" name="AutoShape 16"/>
            <p:cNvSpPr>
              <a:spLocks noChangeArrowheads="1"/>
            </p:cNvSpPr>
            <p:nvPr/>
          </p:nvSpPr>
          <p:spPr bwMode="auto">
            <a:xfrm>
              <a:off x="249" y="2478"/>
              <a:ext cx="5307" cy="860"/>
            </a:xfrm>
            <a:prstGeom prst="plaque">
              <a:avLst>
                <a:gd name="adj" fmla="val 16667"/>
              </a:avLst>
            </a:prstGeom>
            <a:solidFill>
              <a:schemeClr val="bg1">
                <a:alpha val="54117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6" name="Text Box 17"/>
            <p:cNvSpPr txBox="1">
              <a:spLocks noChangeArrowheads="1"/>
            </p:cNvSpPr>
            <p:nvPr/>
          </p:nvSpPr>
          <p:spPr bwMode="auto">
            <a:xfrm>
              <a:off x="385" y="2568"/>
              <a:ext cx="5035" cy="523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/>
                <a:t>       </a:t>
              </a:r>
              <a:r>
                <a:rPr lang="zh-CN" altLang="en-US" sz="2400" b="1" dirty="0"/>
                <a:t>江南真好，我对江南的美丽风景曾经是多么的熟悉，多么了解。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0200802167161813344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5040313" cy="641350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      </a:t>
            </a:r>
            <a:r>
              <a:rPr lang="zh-CN" altLang="en-US" sz="3600" b="1" dirty="0"/>
              <a:t>日出江花红胜火，</a:t>
            </a:r>
          </a:p>
        </p:txBody>
      </p:sp>
      <p:pic>
        <p:nvPicPr>
          <p:cNvPr id="5132" name="Picture 12" descr="W0200802166350232093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3850" y="3651250"/>
            <a:ext cx="5040313" cy="641350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      </a:t>
            </a:r>
            <a:r>
              <a:rPr lang="zh-CN" altLang="en-US" sz="3600" b="1" dirty="0"/>
              <a:t>春来江水绿如蓝。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98" y="2500802"/>
            <a:ext cx="5215073" cy="4096848"/>
            <a:chOff x="528" y="1615"/>
            <a:chExt cx="2372" cy="2541"/>
          </a:xfrm>
        </p:grpSpPr>
        <p:sp>
          <p:nvSpPr>
            <p:cNvPr id="18446" name="Text Box 13"/>
            <p:cNvSpPr txBox="1">
              <a:spLocks noChangeArrowheads="1"/>
            </p:cNvSpPr>
            <p:nvPr/>
          </p:nvSpPr>
          <p:spPr bwMode="auto">
            <a:xfrm>
              <a:off x="528" y="1615"/>
              <a:ext cx="2372" cy="229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         </a:t>
              </a:r>
              <a:r>
                <a:rPr lang="zh-CN" altLang="en-US" b="1" dirty="0"/>
                <a:t>比作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447" name="Text Box 14"/>
            <p:cNvSpPr txBox="1">
              <a:spLocks noChangeArrowheads="1"/>
            </p:cNvSpPr>
            <p:nvPr/>
          </p:nvSpPr>
          <p:spPr bwMode="auto">
            <a:xfrm>
              <a:off x="658" y="3791"/>
              <a:ext cx="2177" cy="3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         </a:t>
              </a:r>
              <a:r>
                <a:rPr lang="zh-CN" altLang="en-US" dirty="0"/>
                <a:t>比作  </a:t>
              </a:r>
              <a:endParaRPr lang="zh-CN" altLang="en-US" dirty="0">
                <a:solidFill>
                  <a:srgbClr val="00FF00"/>
                </a:solidFill>
              </a:endParaRPr>
            </a:p>
          </p:txBody>
        </p:sp>
      </p:grp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14282" y="2633663"/>
            <a:ext cx="4429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0000FF"/>
                </a:solidFill>
              </a:rPr>
              <a:t>江花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5720" y="5949950"/>
            <a:ext cx="4214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</a:rPr>
              <a:t>江水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508625" y="549275"/>
            <a:ext cx="3455988" cy="5903913"/>
            <a:chOff x="3470" y="346"/>
            <a:chExt cx="2177" cy="3719"/>
          </a:xfrm>
        </p:grpSpPr>
        <p:sp>
          <p:nvSpPr>
            <p:cNvPr id="18444" name="AutoShape 18"/>
            <p:cNvSpPr>
              <a:spLocks noChangeArrowheads="1"/>
            </p:cNvSpPr>
            <p:nvPr/>
          </p:nvSpPr>
          <p:spPr bwMode="auto">
            <a:xfrm>
              <a:off x="3470" y="346"/>
              <a:ext cx="2177" cy="37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5" name="Text Box 19"/>
            <p:cNvSpPr txBox="1">
              <a:spLocks noChangeArrowheads="1"/>
            </p:cNvSpPr>
            <p:nvPr/>
          </p:nvSpPr>
          <p:spPr bwMode="auto">
            <a:xfrm>
              <a:off x="3606" y="527"/>
              <a:ext cx="1950" cy="3160"/>
            </a:xfrm>
            <a:prstGeom prst="rect">
              <a:avLst/>
            </a:prstGeom>
            <a:solidFill>
              <a:srgbClr val="FF99CC">
                <a:alpha val="2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/>
                <a:t>       </a:t>
              </a:r>
              <a:r>
                <a:rPr lang="zh-CN" altLang="en-US" sz="3200" b="1" dirty="0"/>
                <a:t>太阳从东方升起，阳光普照大地，遍地开放的鲜花更加艳丽，红日映照，红花像燃烧的火焰；春光水碧，绿波粼粼，由于江花红，所以江水更显得碧绿。</a:t>
              </a:r>
            </a:p>
          </p:txBody>
        </p:sp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276600" y="2633663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</a:rPr>
              <a:t>火焰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348038" y="5949950"/>
            <a:ext cx="1728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</a:rPr>
              <a:t>蓝草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1" grpId="0" animBg="1"/>
      <p:bldP spid="5131" grpId="1" animBg="1"/>
      <p:bldP spid="5136" grpId="0"/>
      <p:bldP spid="51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0200802167161813344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000250" y="2786063"/>
            <a:ext cx="6027738" cy="646112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      </a:t>
            </a:r>
            <a:r>
              <a:rPr lang="zh-CN" altLang="en-US" sz="3600">
                <a:solidFill>
                  <a:srgbClr val="0000FF"/>
                </a:solidFill>
              </a:rPr>
              <a:t>日出江花</a:t>
            </a:r>
            <a:r>
              <a:rPr lang="zh-CN" altLang="en-US" sz="3600">
                <a:solidFill>
                  <a:srgbClr val="FF0000"/>
                </a:solidFill>
              </a:rPr>
              <a:t>红胜火</a:t>
            </a:r>
            <a:r>
              <a:rPr lang="zh-CN" altLang="en-US" sz="3600"/>
              <a:t>，</a:t>
            </a:r>
          </a:p>
        </p:txBody>
      </p:sp>
      <p:pic>
        <p:nvPicPr>
          <p:cNvPr id="19460" name="Picture 4" descr="W0200802166350232093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00250" y="3429000"/>
            <a:ext cx="5975350" cy="641350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      </a:t>
            </a:r>
            <a:r>
              <a:rPr lang="zh-CN" altLang="en-US" sz="3600">
                <a:solidFill>
                  <a:srgbClr val="0000FF"/>
                </a:solidFill>
              </a:rPr>
              <a:t>春来江水</a:t>
            </a:r>
            <a:r>
              <a:rPr lang="zh-CN" altLang="en-US" sz="3600">
                <a:solidFill>
                  <a:srgbClr val="008000"/>
                </a:solidFill>
              </a:rPr>
              <a:t>绿如蓝</a:t>
            </a:r>
            <a:r>
              <a:rPr lang="zh-CN" altLang="en-US" sz="3600"/>
              <a:t>。</a:t>
            </a:r>
          </a:p>
        </p:txBody>
      </p:sp>
      <p:sp>
        <p:nvSpPr>
          <p:cNvPr id="22535" name="AutoShape 7"/>
          <p:cNvSpPr>
            <a:spLocks/>
          </p:cNvSpPr>
          <p:nvPr/>
        </p:nvSpPr>
        <p:spPr bwMode="auto">
          <a:xfrm>
            <a:off x="6326188" y="2928938"/>
            <a:ext cx="46037" cy="931862"/>
          </a:xfrm>
          <a:prstGeom prst="rightBrace">
            <a:avLst>
              <a:gd name="adj1" fmla="val 83309"/>
              <a:gd name="adj2" fmla="val 50000"/>
            </a:avLst>
          </a:prstGeom>
          <a:noFill/>
          <a:ln w="412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43663" y="2997200"/>
            <a:ext cx="1512887" cy="946150"/>
            <a:chOff x="4059" y="1888"/>
            <a:chExt cx="953" cy="596"/>
          </a:xfrm>
        </p:grpSpPr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>
              <a:off x="4059" y="1934"/>
              <a:ext cx="953" cy="544"/>
            </a:xfrm>
            <a:prstGeom prst="roundRect">
              <a:avLst>
                <a:gd name="adj" fmla="val 16667"/>
              </a:avLst>
            </a:prstGeom>
            <a:solidFill>
              <a:srgbClr val="800000">
                <a:alpha val="12157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4242" y="1888"/>
              <a:ext cx="72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333300"/>
                  </a:solidFill>
                </a:rPr>
                <a:t>对偶句式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4967287" cy="641350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江南好，风景旧曾谙。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6804025" y="0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51500" y="0"/>
            <a:ext cx="3492500" cy="1125538"/>
            <a:chOff x="3560" y="0"/>
            <a:chExt cx="2200" cy="709"/>
          </a:xfrm>
        </p:grpSpPr>
        <p:sp>
          <p:nvSpPr>
            <p:cNvPr id="20494" name="AutoShape 6"/>
            <p:cNvSpPr>
              <a:spLocks noChangeArrowheads="1"/>
            </p:cNvSpPr>
            <p:nvPr/>
          </p:nvSpPr>
          <p:spPr bwMode="auto">
            <a:xfrm>
              <a:off x="3560" y="0"/>
              <a:ext cx="2200" cy="709"/>
            </a:xfrm>
            <a:prstGeom prst="cloudCallout">
              <a:avLst>
                <a:gd name="adj1" fmla="val -72407"/>
                <a:gd name="adj2" fmla="val 14597"/>
              </a:avLst>
            </a:prstGeom>
            <a:solidFill>
              <a:srgbClr val="FF99CC">
                <a:alpha val="3803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3764" y="0"/>
              <a:ext cx="199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0000FF"/>
                  </a:solidFill>
                </a:rPr>
                <a:t>曾经，你在这迷人的江畔做过什么？</a:t>
              </a:r>
              <a:r>
                <a:rPr lang="zh-CN" altLang="en-US"/>
                <a:t> 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8313" y="1773238"/>
            <a:ext cx="8135937" cy="3887787"/>
            <a:chOff x="295" y="1117"/>
            <a:chExt cx="5125" cy="2449"/>
          </a:xfrm>
        </p:grpSpPr>
        <p:sp>
          <p:nvSpPr>
            <p:cNvPr id="20492" name="AutoShape 10"/>
            <p:cNvSpPr>
              <a:spLocks noChangeArrowheads="1"/>
            </p:cNvSpPr>
            <p:nvPr/>
          </p:nvSpPr>
          <p:spPr bwMode="auto">
            <a:xfrm>
              <a:off x="295" y="1117"/>
              <a:ext cx="5125" cy="244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3" name="Text Box 11"/>
            <p:cNvSpPr txBox="1">
              <a:spLocks noChangeArrowheads="1"/>
            </p:cNvSpPr>
            <p:nvPr/>
          </p:nvSpPr>
          <p:spPr bwMode="auto">
            <a:xfrm>
              <a:off x="567" y="1267"/>
              <a:ext cx="46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/>
                <a:t>         </a:t>
              </a:r>
              <a:r>
                <a:rPr lang="zh-CN" altLang="en-US" sz="2800" b="1" dirty="0"/>
                <a:t>诗人忍不住赞美：江南</a:t>
              </a:r>
              <a:r>
                <a:rPr lang="en-US" altLang="zh-CN" sz="2800" b="1" dirty="0"/>
                <a:t>----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16238" y="5734050"/>
            <a:ext cx="4319587" cy="981075"/>
            <a:chOff x="1837" y="3612"/>
            <a:chExt cx="2358" cy="618"/>
          </a:xfrm>
        </p:grpSpPr>
        <p:sp>
          <p:nvSpPr>
            <p:cNvPr id="20490" name="AutoShape 14"/>
            <p:cNvSpPr>
              <a:spLocks noChangeArrowheads="1"/>
            </p:cNvSpPr>
            <p:nvPr/>
          </p:nvSpPr>
          <p:spPr bwMode="auto">
            <a:xfrm>
              <a:off x="1837" y="3612"/>
              <a:ext cx="2358" cy="618"/>
            </a:xfrm>
            <a:prstGeom prst="plaque">
              <a:avLst>
                <a:gd name="adj" fmla="val 16667"/>
              </a:avLst>
            </a:prstGeom>
            <a:solidFill>
              <a:srgbClr val="FF99CC">
                <a:alpha val="23921"/>
              </a:srgb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1" name="Text Box 15"/>
            <p:cNvSpPr txBox="1">
              <a:spLocks noChangeArrowheads="1"/>
            </p:cNvSpPr>
            <p:nvPr/>
          </p:nvSpPr>
          <p:spPr bwMode="auto">
            <a:xfrm>
              <a:off x="2064" y="3702"/>
              <a:ext cx="190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ea typeface="黑体" pitchFamily="49" charset="-122"/>
                </a:rPr>
                <a:t>忆的是江南美景</a:t>
              </a:r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804025" y="1989138"/>
            <a:ext cx="936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</a:rPr>
              <a:t>好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116013" y="2636838"/>
            <a:ext cx="71278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          </a:t>
            </a:r>
            <a:r>
              <a:rPr lang="zh-CN" altLang="en-US" sz="3200" b="1" dirty="0"/>
              <a:t>江南好</a:t>
            </a:r>
            <a:r>
              <a:rPr lang="en-US" altLang="zh-CN" sz="3200" b="1" dirty="0"/>
              <a:t>——                         </a:t>
            </a:r>
            <a:r>
              <a:rPr lang="zh-CN" altLang="en-US" sz="3200" b="1" dirty="0"/>
              <a:t>；</a:t>
            </a:r>
            <a:br>
              <a:rPr lang="zh-CN" altLang="en-US" sz="3200" b="1" dirty="0"/>
            </a:br>
            <a:r>
              <a:rPr lang="zh-CN" altLang="en-US" sz="3200" b="1" dirty="0"/>
              <a:t>　　   江南好</a:t>
            </a:r>
            <a:r>
              <a:rPr lang="en-US" altLang="zh-CN" sz="3200" b="1" dirty="0"/>
              <a:t>——                         </a:t>
            </a:r>
            <a:r>
              <a:rPr lang="zh-CN" altLang="en-US" sz="3200" b="1" dirty="0"/>
              <a:t>；</a:t>
            </a:r>
            <a:br>
              <a:rPr lang="zh-CN" altLang="en-US" sz="3200" b="1" dirty="0"/>
            </a:br>
            <a:r>
              <a:rPr lang="zh-CN" altLang="en-US" sz="3200" b="1" dirty="0"/>
              <a:t>　　   江南好</a:t>
            </a:r>
            <a:r>
              <a:rPr lang="en-US" altLang="zh-CN" sz="3200" b="1" dirty="0"/>
              <a:t>——                         </a:t>
            </a:r>
            <a:r>
              <a:rPr lang="zh-CN" altLang="en-US" sz="3200" b="1" dirty="0"/>
              <a:t>；</a:t>
            </a:r>
            <a:br>
              <a:rPr lang="zh-CN" altLang="en-US" sz="3200" b="1" dirty="0"/>
            </a:br>
            <a:r>
              <a:rPr lang="zh-CN" altLang="en-US" sz="3200" b="1" dirty="0"/>
              <a:t>　　   江南好</a:t>
            </a:r>
            <a:r>
              <a:rPr lang="en-US" altLang="zh-CN" sz="3200" b="1" dirty="0"/>
              <a:t>——</a:t>
            </a:r>
          </a:p>
          <a:p>
            <a:pPr>
              <a:spcBef>
                <a:spcPct val="50000"/>
              </a:spcBef>
            </a:pPr>
            <a:endParaRPr lang="en-US" altLang="zh-C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3168650" cy="641350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 </a:t>
            </a:r>
            <a:r>
              <a:rPr lang="zh-CN" altLang="en-US" sz="3600" b="1" dirty="0"/>
              <a:t>能不忆江南？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9750" y="1071546"/>
            <a:ext cx="8604250" cy="719137"/>
            <a:chOff x="340" y="709"/>
            <a:chExt cx="4400" cy="680"/>
          </a:xfrm>
        </p:grpSpPr>
        <p:sp>
          <p:nvSpPr>
            <p:cNvPr id="21521" name="AutoShape 7"/>
            <p:cNvSpPr>
              <a:spLocks noChangeArrowheads="1"/>
            </p:cNvSpPr>
            <p:nvPr/>
          </p:nvSpPr>
          <p:spPr bwMode="auto">
            <a:xfrm>
              <a:off x="340" y="709"/>
              <a:ext cx="4400" cy="68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63136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2" name="Text Box 8"/>
            <p:cNvSpPr txBox="1">
              <a:spLocks noChangeArrowheads="1"/>
            </p:cNvSpPr>
            <p:nvPr/>
          </p:nvSpPr>
          <p:spPr bwMode="auto">
            <a:xfrm>
              <a:off x="476" y="754"/>
              <a:ext cx="4128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/>
                <a:t>江南的风景这样美好，能不让人回忆吗？</a:t>
              </a:r>
            </a:p>
          </p:txBody>
        </p:sp>
      </p:grp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987675" y="620713"/>
            <a:ext cx="11525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140200" y="260350"/>
            <a:ext cx="2303463" cy="647700"/>
            <a:chOff x="3243" y="164"/>
            <a:chExt cx="1451" cy="408"/>
          </a:xfrm>
        </p:grpSpPr>
        <p:sp>
          <p:nvSpPr>
            <p:cNvPr id="21519" name="AutoShape 11"/>
            <p:cNvSpPr>
              <a:spLocks noChangeArrowheads="1"/>
            </p:cNvSpPr>
            <p:nvPr/>
          </p:nvSpPr>
          <p:spPr bwMode="auto">
            <a:xfrm>
              <a:off x="3243" y="164"/>
              <a:ext cx="1179" cy="408"/>
            </a:xfrm>
            <a:prstGeom prst="plaque">
              <a:avLst>
                <a:gd name="adj" fmla="val 16667"/>
              </a:avLst>
            </a:prstGeom>
            <a:solidFill>
              <a:srgbClr val="993300">
                <a:alpha val="23921"/>
              </a:srgb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0" name="Text Box 12"/>
            <p:cNvSpPr txBox="1">
              <a:spLocks noChangeArrowheads="1"/>
            </p:cNvSpPr>
            <p:nvPr/>
          </p:nvSpPr>
          <p:spPr bwMode="auto">
            <a:xfrm>
              <a:off x="3424" y="164"/>
              <a:ext cx="1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</a:rPr>
                <a:t>反问句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84213" y="2492375"/>
            <a:ext cx="8064500" cy="3744913"/>
            <a:chOff x="431" y="1389"/>
            <a:chExt cx="5080" cy="2359"/>
          </a:xfrm>
        </p:grpSpPr>
        <p:sp>
          <p:nvSpPr>
            <p:cNvPr id="21517" name="AutoShape 17"/>
            <p:cNvSpPr>
              <a:spLocks noChangeArrowheads="1"/>
            </p:cNvSpPr>
            <p:nvPr/>
          </p:nvSpPr>
          <p:spPr bwMode="auto">
            <a:xfrm>
              <a:off x="431" y="1389"/>
              <a:ext cx="5080" cy="235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8038"/>
              </a:scheme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8" name="Text Box 18"/>
            <p:cNvSpPr txBox="1">
              <a:spLocks noChangeArrowheads="1"/>
            </p:cNvSpPr>
            <p:nvPr/>
          </p:nvSpPr>
          <p:spPr bwMode="auto">
            <a:xfrm>
              <a:off x="657" y="1450"/>
              <a:ext cx="4627" cy="2230"/>
            </a:xfrm>
            <a:prstGeom prst="rect">
              <a:avLst/>
            </a:prstGeom>
            <a:solidFill>
              <a:srgbClr val="99CC00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/>
                <a:t>       </a:t>
              </a:r>
              <a:r>
                <a:rPr lang="zh-CN" altLang="en-US" sz="3200" b="1" dirty="0"/>
                <a:t>诗人曾在江南做官十年，为人民作了很多好事，当地百姓和他的感情很深。后来，他生病了，不得不谢任苏州刺史一职，在他离任回洛阳时，苏州的人们不舍得他走，都哭着为他送别。他的好友刘禹锡曾在</a:t>
              </a:r>
              <a:r>
                <a:rPr lang="en-US" altLang="zh-CN" sz="3200" b="1" dirty="0"/>
                <a:t>《</a:t>
              </a:r>
              <a:r>
                <a:rPr lang="zh-CN" altLang="en-US" sz="3200" b="1" dirty="0"/>
                <a:t>白太守行</a:t>
              </a:r>
              <a:r>
                <a:rPr lang="en-US" altLang="zh-CN" sz="3200" b="1" dirty="0"/>
                <a:t>》</a:t>
              </a:r>
              <a:r>
                <a:rPr lang="zh-CN" altLang="en-US" sz="3200" b="1" dirty="0"/>
                <a:t>中写道：“苏州十万户，尽作婴儿啼”。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227763" y="188913"/>
            <a:ext cx="2916237" cy="1584325"/>
            <a:chOff x="3923" y="119"/>
            <a:chExt cx="1837" cy="998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923" y="119"/>
              <a:ext cx="1837" cy="601"/>
              <a:chOff x="3923" y="119"/>
              <a:chExt cx="1837" cy="601"/>
            </a:xfrm>
          </p:grpSpPr>
          <p:sp>
            <p:nvSpPr>
              <p:cNvPr id="21515" name="AutoShape 14"/>
              <p:cNvSpPr>
                <a:spLocks noChangeArrowheads="1"/>
              </p:cNvSpPr>
              <p:nvPr/>
            </p:nvSpPr>
            <p:spPr bwMode="auto">
              <a:xfrm>
                <a:off x="3923" y="119"/>
                <a:ext cx="1837" cy="590"/>
              </a:xfrm>
              <a:prstGeom prst="wedgeEllipseCallout">
                <a:avLst>
                  <a:gd name="adj1" fmla="val -15051"/>
                  <a:gd name="adj2" fmla="val 71866"/>
                </a:avLst>
              </a:prstGeom>
              <a:solidFill>
                <a:srgbClr val="00FF00">
                  <a:alpha val="2588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zh-CN"/>
              </a:p>
            </p:txBody>
          </p:sp>
          <p:sp>
            <p:nvSpPr>
              <p:cNvPr id="21516" name="Text Box 15"/>
              <p:cNvSpPr txBox="1">
                <a:spLocks noChangeArrowheads="1"/>
              </p:cNvSpPr>
              <p:nvPr/>
            </p:nvSpPr>
            <p:spPr bwMode="auto">
              <a:xfrm>
                <a:off x="4014" y="119"/>
                <a:ext cx="1746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0000FF"/>
                    </a:solidFill>
                  </a:rPr>
                  <a:t>诗人忆的仅仅是江南的景吗？</a:t>
                </a:r>
                <a:r>
                  <a:rPr lang="zh-CN" altLang="en-US" b="1" dirty="0"/>
                  <a:t> </a:t>
                </a:r>
              </a:p>
            </p:txBody>
          </p:sp>
        </p:grpSp>
        <p:sp>
          <p:nvSpPr>
            <p:cNvPr id="21514" name="Oval 23"/>
            <p:cNvSpPr>
              <a:spLocks noChangeArrowheads="1"/>
            </p:cNvSpPr>
            <p:nvPr/>
          </p:nvSpPr>
          <p:spPr bwMode="auto">
            <a:xfrm>
              <a:off x="4105" y="754"/>
              <a:ext cx="634" cy="36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e92fe0a1ac05b0f94ca6b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3700" y="836613"/>
            <a:ext cx="7850188" cy="3454400"/>
            <a:chOff x="431" y="1389"/>
            <a:chExt cx="5080" cy="2359"/>
          </a:xfrm>
        </p:grpSpPr>
        <p:sp>
          <p:nvSpPr>
            <p:cNvPr id="22537" name="AutoShape 6"/>
            <p:cNvSpPr>
              <a:spLocks noChangeArrowheads="1"/>
            </p:cNvSpPr>
            <p:nvPr/>
          </p:nvSpPr>
          <p:spPr bwMode="auto">
            <a:xfrm>
              <a:off x="431" y="1389"/>
              <a:ext cx="5080" cy="235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58038"/>
              </a:scheme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8" name="Text Box 7"/>
            <p:cNvSpPr txBox="1">
              <a:spLocks noChangeArrowheads="1"/>
            </p:cNvSpPr>
            <p:nvPr/>
          </p:nvSpPr>
          <p:spPr bwMode="auto">
            <a:xfrm>
              <a:off x="657" y="1450"/>
              <a:ext cx="4627" cy="2249"/>
            </a:xfrm>
            <a:prstGeom prst="rect">
              <a:avLst/>
            </a:prstGeom>
            <a:solidFill>
              <a:srgbClr val="99CC00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带着江南人民对诗人的爱戴：　　　　　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带着诗人对江南人民的思念之情：　　　　　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带着诗人对江南春色的无限眷恋之情：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带着诗人那忘不掉、抹不了的江南情：</a:t>
              </a:r>
              <a:br>
                <a:rPr lang="zh-CN" altLang="en-US" sz="3200" b="1" dirty="0"/>
              </a:br>
              <a:r>
                <a:rPr lang="zh-CN" altLang="en-US" sz="3200" b="1" dirty="0"/>
                <a:t> 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197100" y="5761038"/>
            <a:ext cx="3743325" cy="981075"/>
            <a:chOff x="1837" y="3612"/>
            <a:chExt cx="2358" cy="618"/>
          </a:xfrm>
        </p:grpSpPr>
        <p:sp>
          <p:nvSpPr>
            <p:cNvPr id="22535" name="AutoShape 12"/>
            <p:cNvSpPr>
              <a:spLocks noChangeArrowheads="1"/>
            </p:cNvSpPr>
            <p:nvPr/>
          </p:nvSpPr>
          <p:spPr bwMode="auto">
            <a:xfrm>
              <a:off x="1837" y="3612"/>
              <a:ext cx="2358" cy="618"/>
            </a:xfrm>
            <a:prstGeom prst="plaque">
              <a:avLst>
                <a:gd name="adj" fmla="val 16667"/>
              </a:avLst>
            </a:prstGeom>
            <a:solidFill>
              <a:srgbClr val="FF99CC">
                <a:alpha val="23921"/>
              </a:srgb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6" name="Text Box 13"/>
            <p:cNvSpPr txBox="1">
              <a:spLocks noChangeArrowheads="1"/>
            </p:cNvSpPr>
            <p:nvPr/>
          </p:nvSpPr>
          <p:spPr bwMode="auto">
            <a:xfrm>
              <a:off x="2064" y="3702"/>
              <a:ext cx="190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latin typeface="黑体" pitchFamily="49" charset="-122"/>
                  <a:ea typeface="黑体" pitchFamily="49" charset="-122"/>
                </a:rPr>
                <a:t>忆的还是人情</a:t>
              </a:r>
            </a:p>
          </p:txBody>
        </p:sp>
      </p:grp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8181975" y="1773238"/>
            <a:ext cx="8540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FF0000"/>
                </a:solidFill>
              </a:rPr>
              <a:t>能不忆江南？</a:t>
            </a:r>
          </a:p>
        </p:txBody>
      </p:sp>
      <p:pic>
        <p:nvPicPr>
          <p:cNvPr id="24592" name="渔舟唱晚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88375" y="6364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yijiangnan"/>
          <p:cNvPicPr>
            <a:picLocks noChangeAspect="1" noChangeArrowheads="1"/>
          </p:cNvPicPr>
          <p:nvPr/>
        </p:nvPicPr>
        <p:blipFill>
          <a:blip r:embed="rId2"/>
          <a:srcRect l="6557" r="2640" b="13254"/>
          <a:stretch>
            <a:fillRect/>
          </a:stretch>
        </p:blipFill>
        <p:spPr bwMode="auto">
          <a:xfrm>
            <a:off x="3708400" y="620713"/>
            <a:ext cx="524351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79388" y="620713"/>
            <a:ext cx="3505200" cy="5949950"/>
            <a:chOff x="0" y="0"/>
            <a:chExt cx="2208" cy="4320"/>
          </a:xfrm>
        </p:grpSpPr>
        <p:pic>
          <p:nvPicPr>
            <p:cNvPr id="35844" name="Picture 4" descr="Bj_04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08" cy="4320"/>
            </a:xfrm>
            <a:prstGeom prst="rect">
              <a:avLst/>
            </a:prstGeom>
            <a:noFill/>
          </p:spPr>
        </p:pic>
        <p:sp>
          <p:nvSpPr>
            <p:cNvPr id="35845" name="WordArt 5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-600" y="1368"/>
              <a:ext cx="2832" cy="1056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zh-CN" altLang="en-US" sz="6000" b="1" kern="10">
                  <a:ln w="12700" cap="sq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6666FF"/>
                  </a:soli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隶书"/>
                  <a:ea typeface="隶书"/>
                </a:rPr>
                <a:t>李白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979613" y="44450"/>
            <a:ext cx="6048375" cy="6771084"/>
          </a:xfrm>
          <a:prstGeom prst="rect">
            <a:avLst/>
          </a:prstGeom>
          <a:solidFill>
            <a:schemeClr val="bg1">
              <a:alpha val="6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 dirty="0">
                <a:ea typeface="宋体" pitchFamily="2" charset="-122"/>
              </a:rPr>
              <a:t>　　       </a:t>
            </a:r>
            <a:r>
              <a:rPr lang="zh-CN" altLang="en-US" sz="4400" b="1" dirty="0">
                <a:solidFill>
                  <a:srgbClr val="660066"/>
                </a:solidFill>
              </a:rPr>
              <a:t>忆江南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</a:rPr>
              <a:t>　               </a:t>
            </a:r>
            <a:r>
              <a:rPr lang="zh-CN" altLang="en-US" b="1" dirty="0"/>
              <a:t>（唐）　白居易</a:t>
            </a: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FF00"/>
                </a:solidFill>
              </a:rPr>
              <a:t>        </a:t>
            </a:r>
            <a:r>
              <a:rPr lang="zh-CN" altLang="en-US" sz="4400" b="1" dirty="0">
                <a:solidFill>
                  <a:srgbClr val="008000"/>
                </a:solidFill>
              </a:rPr>
              <a:t>江南好，</a:t>
            </a: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8000"/>
                </a:solidFill>
              </a:rPr>
              <a:t>       风景旧曾谙。</a:t>
            </a: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8000"/>
                </a:solidFill>
              </a:rPr>
              <a:t>       日出江花红胜火，</a:t>
            </a: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8000"/>
                </a:solidFill>
              </a:rPr>
              <a:t>       春来江水绿如蓝。</a:t>
            </a: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8000"/>
                </a:solidFill>
              </a:rPr>
              <a:t>       能不忆江南？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3850" y="-100013"/>
            <a:ext cx="8640763" cy="5761038"/>
            <a:chOff x="204" y="119"/>
            <a:chExt cx="5443" cy="3629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4" y="119"/>
              <a:ext cx="5443" cy="1860"/>
              <a:chOff x="204" y="119"/>
              <a:chExt cx="5443" cy="1860"/>
            </a:xfrm>
          </p:grpSpPr>
          <p:sp>
            <p:nvSpPr>
              <p:cNvPr id="24585" name="AutoShape 6"/>
              <p:cNvSpPr>
                <a:spLocks noChangeArrowheads="1"/>
              </p:cNvSpPr>
              <p:nvPr/>
            </p:nvSpPr>
            <p:spPr bwMode="auto">
              <a:xfrm>
                <a:off x="204" y="119"/>
                <a:ext cx="5443" cy="1860"/>
              </a:xfrm>
              <a:prstGeom prst="horizontalScroll">
                <a:avLst>
                  <a:gd name="adj" fmla="val 12500"/>
                </a:avLst>
              </a:prstGeom>
              <a:solidFill>
                <a:srgbClr val="00FF00">
                  <a:alpha val="45097"/>
                </a:srgbClr>
              </a:solidFill>
              <a:ln w="349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86" name="Text Box 7"/>
              <p:cNvSpPr txBox="1">
                <a:spLocks noChangeArrowheads="1"/>
              </p:cNvSpPr>
              <p:nvPr/>
            </p:nvSpPr>
            <p:spPr bwMode="auto">
              <a:xfrm>
                <a:off x="703" y="346"/>
                <a:ext cx="4808" cy="1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                     </a:t>
                </a:r>
                <a:r>
                  <a:rPr lang="zh-CN" altLang="en-US" sz="2800" b="1" dirty="0"/>
                  <a:t>忆江南（其二）白居易</a:t>
                </a:r>
                <a:br>
                  <a:rPr lang="zh-CN" altLang="en-US" sz="2800" b="1" dirty="0"/>
                </a:br>
                <a:r>
                  <a:rPr lang="zh-CN" altLang="en-US" sz="2800" b="1" dirty="0"/>
                  <a:t>江南忆，最忆是杭州。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800" b="1" dirty="0"/>
                  <a:t>山寺月中寻桂子，郡亭枕上看潮头。何日再重游？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04" y="1888"/>
              <a:ext cx="5443" cy="1860"/>
              <a:chOff x="204" y="1888"/>
              <a:chExt cx="5443" cy="1860"/>
            </a:xfrm>
          </p:grpSpPr>
          <p:sp>
            <p:nvSpPr>
              <p:cNvPr id="24583" name="AutoShape 8"/>
              <p:cNvSpPr>
                <a:spLocks noChangeArrowheads="1"/>
              </p:cNvSpPr>
              <p:nvPr/>
            </p:nvSpPr>
            <p:spPr bwMode="auto">
              <a:xfrm>
                <a:off x="204" y="1888"/>
                <a:ext cx="5443" cy="1860"/>
              </a:xfrm>
              <a:prstGeom prst="horizontalScroll">
                <a:avLst>
                  <a:gd name="adj" fmla="val 12500"/>
                </a:avLst>
              </a:prstGeom>
              <a:solidFill>
                <a:srgbClr val="00FF00">
                  <a:alpha val="45097"/>
                </a:srgbClr>
              </a:solidFill>
              <a:ln w="349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84" name="Text Box 11"/>
              <p:cNvSpPr txBox="1">
                <a:spLocks noChangeArrowheads="1"/>
              </p:cNvSpPr>
              <p:nvPr/>
            </p:nvSpPr>
            <p:spPr bwMode="auto">
              <a:xfrm>
                <a:off x="567" y="2205"/>
                <a:ext cx="4944" cy="1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b="1" dirty="0"/>
                  <a:t>                      </a:t>
                </a:r>
                <a:r>
                  <a:rPr lang="zh-CN" altLang="en-US" sz="3200" b="1" dirty="0"/>
                  <a:t>忆江南（其三）白居易</a:t>
                </a:r>
                <a:br>
                  <a:rPr lang="zh-CN" altLang="en-US" sz="3200" b="1" dirty="0"/>
                </a:br>
                <a:r>
                  <a:rPr lang="zh-CN" altLang="en-US" sz="3200" b="1" dirty="0"/>
                  <a:t> 江南忆，其次忆吴宫。</a:t>
                </a:r>
              </a:p>
              <a:p>
                <a:r>
                  <a:rPr lang="zh-CN" altLang="en-US" sz="3200" b="1" dirty="0"/>
                  <a:t>吴酒一杯春竹叶，吴娃双舞醉芙蓉。早晚复相逢。 </a:t>
                </a:r>
              </a:p>
            </p:txBody>
          </p:sp>
        </p:grpSp>
      </p:grp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692275" y="5589588"/>
            <a:ext cx="5903913" cy="461665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/>
              <a:t>   </a:t>
            </a:r>
            <a:r>
              <a:rPr lang="zh-CN" altLang="en-US" sz="2400" b="1" dirty="0"/>
              <a:t>从这两首词中读到了什么？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8604250" cy="3108543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回首江南，思念江南，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他悲伤，他感怀，他深情，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然而，他又十分甜蜜，因为他庆幸：        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（                                                                   ）</a:t>
            </a:r>
          </a:p>
          <a:p>
            <a:pPr>
              <a:spcBef>
                <a:spcPct val="50000"/>
              </a:spcBef>
            </a:pPr>
            <a:endParaRPr lang="en-US" altLang="zh-CN" sz="2800" b="1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740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</a:rPr>
              <a:t>庆幸曾经去过江南，为江南的百姓做过许多好事，珍惜了在江南的每一分每一秒。</a:t>
            </a:r>
            <a:r>
              <a:rPr lang="zh-CN" altLang="en-US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-1588"/>
            <a:ext cx="5003800" cy="3143251"/>
            <a:chOff x="0" y="-1"/>
            <a:chExt cx="3152" cy="1980"/>
          </a:xfrm>
        </p:grpSpPr>
        <p:pic>
          <p:nvPicPr>
            <p:cNvPr id="26677" name="Picture 5" descr="01300000212958121895538023082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 t="22690" b="3824"/>
            <a:stretch>
              <a:fillRect/>
            </a:stretch>
          </p:blipFill>
          <p:spPr bwMode="auto">
            <a:xfrm>
              <a:off x="0" y="-1"/>
              <a:ext cx="1746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8" name="Picture 6" descr="pic_2546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0"/>
              <a:ext cx="1406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31" name="Picture 11" descr="ee92fe0a1ac05b0f94ca6b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0"/>
            <a:ext cx="414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3141663"/>
            <a:ext cx="5040313" cy="3716337"/>
            <a:chOff x="0" y="1979"/>
            <a:chExt cx="3175" cy="2341"/>
          </a:xfrm>
        </p:grpSpPr>
        <p:pic>
          <p:nvPicPr>
            <p:cNvPr id="26675" name="Picture 10" descr="30"/>
            <p:cNvPicPr>
              <a:picLocks noChangeAspect="1" noChangeArrowheads="1"/>
            </p:cNvPicPr>
            <p:nvPr/>
          </p:nvPicPr>
          <p:blipFill>
            <a:blip r:embed="rId5"/>
            <a:srcRect b="10147"/>
            <a:stretch>
              <a:fillRect/>
            </a:stretch>
          </p:blipFill>
          <p:spPr bwMode="auto">
            <a:xfrm>
              <a:off x="1565" y="1979"/>
              <a:ext cx="1610" cy="2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6" name="Picture 14" descr="2009092511224223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979"/>
              <a:ext cx="1565" cy="2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/>
          </a:p>
        </p:txBody>
      </p:sp>
      <p:graphicFrame>
        <p:nvGraphicFramePr>
          <p:cNvPr id="30856" name="Group 136"/>
          <p:cNvGraphicFramePr>
            <a:graphicFrameLocks noGrp="1"/>
          </p:cNvGraphicFramePr>
          <p:nvPr/>
        </p:nvGraphicFramePr>
        <p:xfrm>
          <a:off x="250825" y="1412875"/>
          <a:ext cx="8281988" cy="5039551"/>
        </p:xfrm>
        <a:graphic>
          <a:graphicData uri="http://schemas.openxmlformats.org/drawingml/2006/table">
            <a:tbl>
              <a:tblPr/>
              <a:tblGrid>
                <a:gridCol w="2017713"/>
                <a:gridCol w="1295400"/>
                <a:gridCol w="1655762"/>
                <a:gridCol w="1223963"/>
                <a:gridCol w="208915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  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诗名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 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地点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  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景色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修辞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 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心情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独坐敬亭山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安徽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敬亭山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山人相依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清幽寂静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拟人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孤独寂寞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望洞庭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湖南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洞庭湖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和谐宁静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山水相称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比喻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愉悦舒畅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忆江南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29" name="Text Box 109"/>
          <p:cNvSpPr txBox="1">
            <a:spLocks noChangeArrowheads="1"/>
          </p:cNvSpPr>
          <p:nvPr/>
        </p:nvSpPr>
        <p:spPr bwMode="auto">
          <a:xfrm>
            <a:off x="2411413" y="5357813"/>
            <a:ext cx="1152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江南 一带</a:t>
            </a:r>
          </a:p>
        </p:txBody>
      </p:sp>
      <p:sp>
        <p:nvSpPr>
          <p:cNvPr id="30833" name="Text Box 113"/>
          <p:cNvSpPr txBox="1">
            <a:spLocks noChangeArrowheads="1"/>
          </p:cNvSpPr>
          <p:nvPr/>
        </p:nvSpPr>
        <p:spPr bwMode="auto">
          <a:xfrm>
            <a:off x="3635375" y="5430838"/>
            <a:ext cx="1655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春意浓厚</a:t>
            </a:r>
          </a:p>
        </p:txBody>
      </p:sp>
      <p:sp>
        <p:nvSpPr>
          <p:cNvPr id="30834" name="Text Box 114"/>
          <p:cNvSpPr txBox="1">
            <a:spLocks noChangeArrowheads="1"/>
          </p:cNvSpPr>
          <p:nvPr/>
        </p:nvSpPr>
        <p:spPr bwMode="auto">
          <a:xfrm>
            <a:off x="5364163" y="5157788"/>
            <a:ext cx="14398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比喻</a:t>
            </a:r>
          </a:p>
          <a:p>
            <a:pPr>
              <a:spcBef>
                <a:spcPct val="50000"/>
              </a:spcBef>
            </a:pPr>
            <a:r>
              <a:rPr lang="zh-CN" altLang="en-US" sz="2800"/>
              <a:t>反问</a:t>
            </a:r>
          </a:p>
        </p:txBody>
      </p: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755650" y="188913"/>
            <a:ext cx="7416800" cy="1468438"/>
            <a:chOff x="476" y="119"/>
            <a:chExt cx="4672" cy="925"/>
          </a:xfrm>
        </p:grpSpPr>
        <p:sp>
          <p:nvSpPr>
            <p:cNvPr id="26673" name="AutoShape 116"/>
            <p:cNvSpPr>
              <a:spLocks noChangeArrowheads="1"/>
            </p:cNvSpPr>
            <p:nvPr/>
          </p:nvSpPr>
          <p:spPr bwMode="auto">
            <a:xfrm>
              <a:off x="476" y="119"/>
              <a:ext cx="4672" cy="544"/>
            </a:xfrm>
            <a:prstGeom prst="plaque">
              <a:avLst>
                <a:gd name="adj" fmla="val 16667"/>
              </a:avLst>
            </a:prstGeom>
            <a:solidFill>
              <a:srgbClr val="00FF00">
                <a:alpha val="54117"/>
              </a:srgbClr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4" name="Text Box 117"/>
            <p:cNvSpPr txBox="1">
              <a:spLocks noChangeArrowheads="1"/>
            </p:cNvSpPr>
            <p:nvPr/>
          </p:nvSpPr>
          <p:spPr bwMode="auto">
            <a:xfrm>
              <a:off x="838" y="210"/>
              <a:ext cx="417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 dirty="0"/>
                <a:t>  </a:t>
              </a:r>
              <a:r>
                <a:rPr lang="zh-CN" altLang="en-US" sz="4000" b="1" dirty="0"/>
                <a:t>三位诗人热爱江南山水的风光</a:t>
              </a:r>
            </a:p>
          </p:txBody>
        </p:sp>
      </p:grpSp>
      <p:pic>
        <p:nvPicPr>
          <p:cNvPr id="30841" name="Picture 121" descr="WML`ZUS$8NCVU(%7M%5VUJ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4640263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7019925" y="3271838"/>
            <a:ext cx="935038" cy="517525"/>
            <a:chOff x="4422" y="2061"/>
            <a:chExt cx="589" cy="326"/>
          </a:xfrm>
        </p:grpSpPr>
        <p:pic>
          <p:nvPicPr>
            <p:cNvPr id="26671" name="Picture 120" descr="WML`ZUS$8NCVU(%7M%5VUJ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94" y="2061"/>
              <a:ext cx="31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2" name="Picture 122" descr="~LWHD)}S}%DE5RTOO[CVEI1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22" y="2069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6516688" y="5300663"/>
            <a:ext cx="2028825" cy="1093787"/>
            <a:chOff x="4105" y="3339"/>
            <a:chExt cx="1278" cy="689"/>
          </a:xfrm>
        </p:grpSpPr>
        <p:sp>
          <p:nvSpPr>
            <p:cNvPr id="26669" name="Text Box 115"/>
            <p:cNvSpPr txBox="1">
              <a:spLocks noChangeArrowheads="1"/>
            </p:cNvSpPr>
            <p:nvPr/>
          </p:nvSpPr>
          <p:spPr bwMode="auto">
            <a:xfrm>
              <a:off x="4105" y="3339"/>
              <a:ext cx="113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/>
                <a:t>难忘回忆</a:t>
              </a:r>
            </a:p>
            <a:p>
              <a:r>
                <a:rPr lang="zh-CN" altLang="en-US" sz="2800"/>
                <a:t>激动不已</a:t>
              </a:r>
            </a:p>
          </p:txBody>
        </p:sp>
        <p:pic>
          <p:nvPicPr>
            <p:cNvPr id="26670" name="Picture 124" descr="WML`ZUS$8NCVU(%7M%5VUJ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03" y="3748"/>
              <a:ext cx="28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9" grpId="0"/>
      <p:bldP spid="30833" grpId="0"/>
      <p:bldP spid="308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1188" y="260350"/>
            <a:ext cx="7921625" cy="6308725"/>
            <a:chOff x="385" y="164"/>
            <a:chExt cx="4990" cy="3974"/>
          </a:xfrm>
        </p:grpSpPr>
        <p:sp>
          <p:nvSpPr>
            <p:cNvPr id="27652" name="AutoShape 5"/>
            <p:cNvSpPr>
              <a:spLocks noChangeArrowheads="1"/>
            </p:cNvSpPr>
            <p:nvPr/>
          </p:nvSpPr>
          <p:spPr bwMode="auto">
            <a:xfrm>
              <a:off x="385" y="164"/>
              <a:ext cx="4990" cy="3974"/>
            </a:xfrm>
            <a:prstGeom prst="verticalScroll">
              <a:avLst>
                <a:gd name="adj" fmla="val 12500"/>
              </a:avLst>
            </a:prstGeom>
            <a:solidFill>
              <a:srgbClr val="00FF00">
                <a:alpha val="61960"/>
              </a:srgbClr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1020" y="709"/>
              <a:ext cx="3810" cy="300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/>
                <a:t>                 </a:t>
              </a:r>
              <a:r>
                <a:rPr lang="zh-CN" altLang="en-US" sz="3200" b="1" dirty="0"/>
                <a:t>菩萨蛮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                       （唐）韦庄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人人尽说江南好，游人只合江南老。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春水碧于天，画船听雨眠。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垆边人似月，皓腕凝霜雪。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未老莫还乡，还乡须断肠。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ee92fe0a1ac05b0f94ca6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57500" y="188913"/>
            <a:ext cx="3009900" cy="779462"/>
            <a:chOff x="1800" y="119"/>
            <a:chExt cx="1896" cy="491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1927" y="119"/>
              <a:ext cx="1769" cy="453"/>
            </a:xfrm>
            <a:prstGeom prst="plaque">
              <a:avLst>
                <a:gd name="adj" fmla="val 16667"/>
              </a:avLst>
            </a:prstGeom>
            <a:solidFill>
              <a:srgbClr val="00FF00">
                <a:alpha val="32941"/>
              </a:srgbClr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1800" y="164"/>
              <a:ext cx="17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       </a:t>
              </a:r>
              <a:r>
                <a:rPr lang="zh-CN" altLang="en-US" sz="4000" b="1" dirty="0"/>
                <a:t>当堂检测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50825" y="928670"/>
            <a:ext cx="8893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/>
              <a:t>1</a:t>
            </a:r>
            <a:r>
              <a:rPr lang="zh-CN" altLang="en-US" sz="2800" b="1" dirty="0"/>
              <a:t>、下列句子运用了什么修辞手法？</a:t>
            </a:r>
          </a:p>
          <a:p>
            <a:r>
              <a:rPr lang="en-US" altLang="zh-CN" sz="2800" b="1" dirty="0"/>
              <a:t>A</a:t>
            </a:r>
            <a:r>
              <a:rPr lang="zh-CN" altLang="en-US" sz="2800" b="1" dirty="0"/>
              <a:t>、比喻  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、拟人   </a:t>
            </a:r>
            <a:r>
              <a:rPr lang="en-US" altLang="zh-CN" sz="2800" b="1" dirty="0"/>
              <a:t>C</a:t>
            </a:r>
            <a:r>
              <a:rPr lang="zh-CN" altLang="en-US" sz="2800" b="1" dirty="0"/>
              <a:t>、反问   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、对比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）能不忆江南？（    ）</a:t>
            </a:r>
          </a:p>
          <a:p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）日出江花红胜火，春来江水绿如蓝。（   ）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50825" y="3284538"/>
            <a:ext cx="8893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、根据词的内容填空。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忆江南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词牌名中的一个（   ）字，表现了作者对江南的无限怀念。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）“日出江花红胜火，春来江水绿如蓝。”可以从句中看出春天的的江水的颜色是（        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8785225" cy="5976937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2662238"/>
            <a:ext cx="4895850" cy="32369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3600">
                <a:solidFill>
                  <a:srgbClr val="0066FF"/>
                </a:solidFill>
                <a:ea typeface="楷体_GB2312" pitchFamily="49" charset="-122"/>
              </a:rPr>
              <a:t>        </a:t>
            </a:r>
            <a:r>
              <a:rPr lang="zh-CN" altLang="en-US" sz="3600">
                <a:solidFill>
                  <a:srgbClr val="0066FF"/>
                </a:solidFill>
                <a:ea typeface="楷体_GB2312" pitchFamily="49" charset="-122"/>
              </a:rPr>
              <a:t>李白（</a:t>
            </a:r>
            <a:r>
              <a:rPr lang="en-US" altLang="zh-CN" sz="3600">
                <a:solidFill>
                  <a:srgbClr val="0066FF"/>
                </a:solidFill>
                <a:ea typeface="楷体_GB2312" pitchFamily="49" charset="-122"/>
              </a:rPr>
              <a:t>701-762</a:t>
            </a:r>
            <a:r>
              <a:rPr lang="zh-CN" altLang="en-US" sz="3600">
                <a:solidFill>
                  <a:srgbClr val="0066FF"/>
                </a:solidFill>
                <a:ea typeface="楷体_GB2312" pitchFamily="49" charset="-122"/>
              </a:rPr>
              <a:t>），字太白，唐代伟大的浪漫主义诗人。他写了大量歌颂祖国河山、揭露社会黑暗和蔑视权贵的诗歌。他的诗对后人有深远的影响。 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24479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隶书"/>
                <a:ea typeface="隶书"/>
              </a:rPr>
              <a:t>作者简介</a:t>
            </a:r>
          </a:p>
        </p:txBody>
      </p:sp>
      <p:pic>
        <p:nvPicPr>
          <p:cNvPr id="36869" name="Picture 5" descr="李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773238"/>
            <a:ext cx="2781300" cy="404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敬亭山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857224" y="642918"/>
            <a:ext cx="60007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latin typeface="+mn-ea"/>
              </a:rPr>
              <a:t>独坐敬亭山</a:t>
            </a:r>
          </a:p>
          <a:p>
            <a:pPr algn="ctr"/>
            <a:endParaRPr lang="en-US" altLang="zh-CN" sz="4000" b="1" dirty="0" smtClean="0"/>
          </a:p>
          <a:p>
            <a:pPr algn="ctr"/>
            <a:r>
              <a:rPr lang="zh-CN" altLang="en-US" sz="3200" b="1" dirty="0" smtClean="0"/>
              <a:t>                                    （唐）李白</a:t>
            </a:r>
          </a:p>
          <a:p>
            <a:pPr algn="ctr"/>
            <a:r>
              <a:rPr lang="zh-CN" altLang="en-US" sz="4000" b="1" dirty="0" smtClean="0"/>
              <a:t>    </a:t>
            </a:r>
          </a:p>
          <a:p>
            <a:pPr algn="ctr"/>
            <a:r>
              <a:rPr lang="zh-CN" altLang="en-US" sz="4000" b="1" dirty="0" smtClean="0"/>
              <a:t>   众鸟高飞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尽</a:t>
            </a:r>
            <a:r>
              <a:rPr lang="zh-CN" altLang="en-US" sz="4000" b="1" dirty="0" smtClean="0"/>
              <a:t>    ，</a:t>
            </a:r>
          </a:p>
          <a:p>
            <a:pPr algn="ctr"/>
            <a:r>
              <a:rPr lang="zh-CN" altLang="en-US" sz="4000" b="1" dirty="0" smtClean="0"/>
              <a:t>   孤云独去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闲  </a:t>
            </a:r>
            <a:r>
              <a:rPr lang="zh-CN" altLang="en-US" sz="4000" b="1" dirty="0" smtClean="0"/>
              <a:t>  。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    相看两不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厌 </a:t>
            </a:r>
            <a:r>
              <a:rPr lang="zh-CN" altLang="en-US" sz="4000" b="1" dirty="0" smtClean="0"/>
              <a:t>   ，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   只有敬亭山    。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敬亭山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857224" y="642918"/>
            <a:ext cx="60007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latin typeface="+mn-ea"/>
              </a:rPr>
              <a:t>独坐敬亭山</a:t>
            </a:r>
          </a:p>
          <a:p>
            <a:pPr algn="ctr"/>
            <a:endParaRPr lang="en-US" altLang="zh-CN" sz="4000" b="1" dirty="0" smtClean="0"/>
          </a:p>
          <a:p>
            <a:pPr algn="ctr"/>
            <a:r>
              <a:rPr lang="zh-CN" altLang="en-US" sz="3200" b="1" dirty="0" smtClean="0"/>
              <a:t>                                    （唐）李白</a:t>
            </a:r>
          </a:p>
          <a:p>
            <a:pPr algn="ctr"/>
            <a:r>
              <a:rPr lang="zh-CN" altLang="en-US" sz="4000" b="1" dirty="0" smtClean="0"/>
              <a:t>    </a:t>
            </a:r>
          </a:p>
          <a:p>
            <a:pPr algn="ctr"/>
            <a:r>
              <a:rPr lang="zh-CN" altLang="en-US" sz="4000" b="1" dirty="0" smtClean="0"/>
              <a:t>   众鸟高飞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尽</a:t>
            </a:r>
            <a:r>
              <a:rPr lang="zh-CN" altLang="en-US" sz="4000" b="1" dirty="0" smtClean="0"/>
              <a:t>    ，</a:t>
            </a:r>
          </a:p>
          <a:p>
            <a:pPr algn="ctr"/>
            <a:r>
              <a:rPr lang="zh-CN" altLang="en-US" sz="4000" b="1" dirty="0" smtClean="0"/>
              <a:t>   孤云独去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闲  </a:t>
            </a:r>
            <a:r>
              <a:rPr lang="zh-CN" altLang="en-US" sz="4000" b="1" dirty="0" smtClean="0"/>
              <a:t>  。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    相看两不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厌 </a:t>
            </a:r>
            <a:r>
              <a:rPr lang="zh-CN" altLang="en-US" sz="4000" b="1" dirty="0" smtClean="0"/>
              <a:t>   ，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   只有敬亭山    。</a:t>
            </a:r>
            <a:endParaRPr lang="zh-CN" altLang="en-US" sz="4000" b="1" dirty="0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43438" y="2571744"/>
            <a:ext cx="4286280" cy="785818"/>
          </a:xfrm>
          <a:prstGeom prst="cloudCallout">
            <a:avLst>
              <a:gd name="adj1" fmla="val -31889"/>
              <a:gd name="adj2" fmla="val 178185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4800" b="1" dirty="0">
                <a:solidFill>
                  <a:srgbClr val="1A0900"/>
                </a:solidFill>
              </a:rPr>
              <a:t>他的心境？</a:t>
            </a: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357158" y="1714488"/>
            <a:ext cx="2143140" cy="571504"/>
          </a:xfrm>
          <a:prstGeom prst="wedgeRoundRectCallout">
            <a:avLst>
              <a:gd name="adj1" fmla="val 70870"/>
              <a:gd name="adj2" fmla="val 467361"/>
              <a:gd name="adj3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1A0900"/>
                </a:solidFill>
              </a:rPr>
              <a:t>这是一种怎样的</a:t>
            </a:r>
            <a:r>
              <a:rPr lang="zh-CN" altLang="en-US" sz="3200" b="1" dirty="0">
                <a:solidFill>
                  <a:srgbClr val="FF3300"/>
                </a:solidFill>
              </a:rPr>
              <a:t>看</a:t>
            </a:r>
            <a:r>
              <a:rPr lang="zh-CN" altLang="en-US" sz="3200" b="1" dirty="0"/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00512111028579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06425"/>
            <a:ext cx="8785225" cy="591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2420938"/>
            <a:ext cx="7618413" cy="374491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众鸟：</a:t>
            </a:r>
            <a:r>
              <a:rPr lang="zh-CN" altLang="en-US">
                <a:solidFill>
                  <a:srgbClr val="CC9900"/>
                </a:solidFill>
                <a:ea typeface="楷体_GB2312" pitchFamily="49" charset="-122"/>
              </a:rPr>
              <a:t>鸟儿们；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高飞尽：</a:t>
            </a:r>
            <a:r>
              <a:rPr lang="zh-CN" altLang="en-US">
                <a:solidFill>
                  <a:srgbClr val="CC9900"/>
                </a:solidFill>
                <a:ea typeface="楷体_GB2312" pitchFamily="49" charset="-122"/>
              </a:rPr>
              <a:t>都飞远了（孤帆远影碧空尽）；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孤云：</a:t>
            </a:r>
            <a:r>
              <a:rPr lang="zh-CN" altLang="en-US">
                <a:solidFill>
                  <a:srgbClr val="CC9900"/>
                </a:solidFill>
                <a:ea typeface="楷体_GB2312" pitchFamily="49" charset="-122"/>
              </a:rPr>
              <a:t>孤独的白云；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独去闲：</a:t>
            </a:r>
            <a:r>
              <a:rPr lang="zh-CN" altLang="en-US">
                <a:solidFill>
                  <a:srgbClr val="CC9900"/>
                </a:solidFill>
                <a:ea typeface="楷体_GB2312" pitchFamily="49" charset="-122"/>
              </a:rPr>
              <a:t>独自飘来飘去悠闲自在的样子。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FF3300"/>
                </a:solidFill>
              </a:rPr>
              <a:t>●从这两句诗句中，你感受到了什么？</a:t>
            </a:r>
          </a:p>
          <a:p>
            <a:pPr>
              <a:buFontTx/>
              <a:buNone/>
            </a:pPr>
            <a:r>
              <a:rPr lang="zh-CN" altLang="en-US"/>
              <a:t>     </a:t>
            </a:r>
            <a:r>
              <a:rPr lang="zh-CN" altLang="en-US">
                <a:solidFill>
                  <a:srgbClr val="CC9900"/>
                </a:solidFill>
                <a:ea typeface="楷体_GB2312" pitchFamily="49" charset="-122"/>
              </a:rPr>
              <a:t>（李白很孤单、孤独）</a:t>
            </a: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2519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隶书"/>
                <a:ea typeface="隶书"/>
              </a:rPr>
              <a:t>诗句释意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827213" y="1574800"/>
            <a:ext cx="5689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zh-CN" altLang="en-US" sz="3600" b="1">
                <a:solidFill>
                  <a:srgbClr val="3366FF"/>
                </a:solidFill>
                <a:latin typeface="Arial" pitchFamily="34" charset="0"/>
              </a:rPr>
              <a:t>众鸟高飞</a:t>
            </a:r>
            <a:r>
              <a:rPr kumimoji="0" lang="zh-CN" altLang="en-US" sz="3600" b="1">
                <a:solidFill>
                  <a:srgbClr val="FF3300"/>
                </a:solidFill>
                <a:latin typeface="Arial" pitchFamily="34" charset="0"/>
              </a:rPr>
              <a:t>尽</a:t>
            </a:r>
            <a:r>
              <a:rPr kumimoji="0" lang="zh-CN" altLang="en-US" sz="3600" b="1">
                <a:solidFill>
                  <a:srgbClr val="3366FF"/>
                </a:solidFill>
                <a:latin typeface="Arial" pitchFamily="34" charset="0"/>
              </a:rPr>
              <a:t>，孤云独去</a:t>
            </a:r>
            <a:r>
              <a:rPr kumimoji="0" lang="zh-CN" altLang="en-US" sz="3600" b="1">
                <a:solidFill>
                  <a:srgbClr val="FF3300"/>
                </a:solidFill>
                <a:latin typeface="Arial" pitchFamily="34" charset="0"/>
              </a:rPr>
              <a:t>闲</a:t>
            </a:r>
            <a:r>
              <a:rPr kumimoji="0" lang="zh-CN" altLang="en-US" sz="3600" b="1">
                <a:solidFill>
                  <a:srgbClr val="3366FF"/>
                </a:solidFill>
                <a:latin typeface="Arial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0063251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8785225" cy="5903912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76475"/>
            <a:ext cx="7488237" cy="3960813"/>
          </a:xfrm>
          <a:solidFill>
            <a:srgbClr val="FFFF99">
              <a:alpha val="39999"/>
            </a:srgbClr>
          </a:solidFill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相看：</a:t>
            </a:r>
            <a:r>
              <a:rPr lang="zh-CN" alt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对看；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厌：</a:t>
            </a:r>
            <a:r>
              <a:rPr lang="zh-CN" alt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满足。</a:t>
            </a:r>
          </a:p>
          <a:p>
            <a:pPr>
              <a:buFontTx/>
              <a:buNone/>
            </a:pPr>
            <a:r>
              <a:rPr lang="zh-CN" alt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  （</a:t>
            </a:r>
            <a:r>
              <a:rPr lang="zh-CN" alt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楷体_GB2312" pitchFamily="49" charset="-122"/>
              </a:rPr>
              <a:t>“</a:t>
            </a:r>
            <a:r>
              <a:rPr lang="zh-CN" alt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楷体_GB2312" pitchFamily="49" charset="-122"/>
              </a:rPr>
              <a:t>”</a:t>
            </a:r>
            <a:r>
              <a:rPr lang="zh-CN" alt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和敬亭山对看总不感到满足。）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古诗概意：</a:t>
            </a:r>
            <a:r>
              <a:rPr lang="zh-CN" alt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天上几只鸟儿向远处飞去，直到看不见影子；天上的那片云也悠闲地飘向远方。此时此刻，只有敬亭山和我互相看着，怎么看也不觉得满足。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2519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隶书"/>
                <a:ea typeface="隶书"/>
              </a:rPr>
              <a:t>诗句释意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74788" y="1419225"/>
            <a:ext cx="5689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zh-CN" altLang="en-US" sz="3600" b="1">
                <a:solidFill>
                  <a:srgbClr val="3366FF"/>
                </a:solidFill>
                <a:latin typeface="Arial" pitchFamily="34" charset="0"/>
              </a:rPr>
              <a:t>相看两不厌，只有敬亭山。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1708</Words>
  <Application>Microsoft Office PowerPoint</Application>
  <PresentationFormat>全屏显示(4:3)</PresentationFormat>
  <Paragraphs>206</Paragraphs>
  <Slides>45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lx</dc:creator>
  <cp:lastModifiedBy>lx</cp:lastModifiedBy>
  <cp:revision>43</cp:revision>
  <dcterms:created xsi:type="dcterms:W3CDTF">2015-03-06T00:50:09Z</dcterms:created>
  <dcterms:modified xsi:type="dcterms:W3CDTF">2015-03-06T08:00:16Z</dcterms:modified>
</cp:coreProperties>
</file>