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308" r:id="rId2"/>
    <p:sldId id="257" r:id="rId3"/>
    <p:sldId id="259" r:id="rId4"/>
    <p:sldId id="261" r:id="rId5"/>
    <p:sldId id="304" r:id="rId6"/>
    <p:sldId id="296" r:id="rId7"/>
    <p:sldId id="278" r:id="rId8"/>
    <p:sldId id="314" r:id="rId9"/>
    <p:sldId id="305" r:id="rId10"/>
    <p:sldId id="265" r:id="rId11"/>
    <p:sldId id="287" r:id="rId12"/>
    <p:sldId id="279" r:id="rId13"/>
    <p:sldId id="280" r:id="rId14"/>
    <p:sldId id="309" r:id="rId15"/>
    <p:sldId id="311" r:id="rId16"/>
    <p:sldId id="271" r:id="rId17"/>
    <p:sldId id="283" r:id="rId18"/>
    <p:sldId id="284" r:id="rId19"/>
    <p:sldId id="312" r:id="rId20"/>
    <p:sldId id="272" r:id="rId21"/>
    <p:sldId id="313" r:id="rId22"/>
    <p:sldId id="274" r:id="rId23"/>
    <p:sldId id="290" r:id="rId24"/>
    <p:sldId id="289" r:id="rId25"/>
    <p:sldId id="298" r:id="rId26"/>
    <p:sldId id="299" r:id="rId27"/>
    <p:sldId id="301" r:id="rId28"/>
    <p:sldId id="302" r:id="rId29"/>
    <p:sldId id="275" r:id="rId30"/>
    <p:sldId id="306" r:id="rId31"/>
    <p:sldId id="307" r:id="rId32"/>
    <p:sldId id="303" r:id="rId33"/>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6" d="100"/>
          <a:sy n="76" d="100"/>
        </p:scale>
        <p:origin x="-57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4721DD-89E6-4DA8-B0FC-CE3A39490E31}" type="datetimeFigureOut">
              <a:rPr lang="zh-CN" altLang="en-US" smtClean="0"/>
              <a:pPr/>
              <a:t>2013/4/17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782AC0-E740-4D75-8D5A-12CFA5B3354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A6782AC0-E740-4D75-8D5A-12CFA5B3354B}" type="slidenum">
              <a:rPr lang="zh-CN" altLang="en-US" smtClean="0"/>
              <a:pPr/>
              <a:t>2</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A6782AC0-E740-4D75-8D5A-12CFA5B3354B}" type="slidenum">
              <a:rPr lang="zh-CN" altLang="en-US" smtClean="0"/>
              <a:pPr/>
              <a:t>7</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2013/4/17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2013/4/17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2013/4/17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2013/4/17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2013/4/17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2013/4/17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2013/4/17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2013/4/17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2013/4/17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2013/4/17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2013/4/17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2013/4/17</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 Target="slide4.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 Target="slide10.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 Target="slide10.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5.jpeg"/><Relationship Id="rId2" Type="http://schemas.openxmlformats.org/officeDocument/2006/relationships/slide" Target="slide4.xml"/><Relationship Id="rId1" Type="http://schemas.openxmlformats.org/officeDocument/2006/relationships/slideLayout" Target="../slideLayouts/slideLayout7.xml"/><Relationship Id="rId6" Type="http://schemas.openxmlformats.org/officeDocument/2006/relationships/slide" Target="slide16.xml"/><Relationship Id="rId5" Type="http://schemas.openxmlformats.org/officeDocument/2006/relationships/image" Target="../media/image4.jpeg"/><Relationship Id="rId4" Type="http://schemas.openxmlformats.org/officeDocument/2006/relationships/slide" Target="slide10.xml"/></Relationships>
</file>

<file path=ppt/slides/_rels/slide1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slide" Target="slide4.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slide" Target="slide16.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 Target="slide1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 Target="slide16.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 Target="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31354;&#20013;&#35838;&#22530;&#36817;&#20195;&#27665;&#20027;.ppt" TargetMode="External"/><Relationship Id="rId2" Type="http://schemas.openxmlformats.org/officeDocument/2006/relationships/slide" Target="slide1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8.jpeg"/><Relationship Id="rId2" Type="http://schemas.openxmlformats.org/officeDocument/2006/relationships/slide" Target="slide11.xml"/><Relationship Id="rId1" Type="http://schemas.openxmlformats.org/officeDocument/2006/relationships/slideLayout" Target="../slideLayouts/slideLayout7.xml"/><Relationship Id="rId6" Type="http://schemas.openxmlformats.org/officeDocument/2006/relationships/image" Target="../media/image7.jpeg"/><Relationship Id="rId5" Type="http://schemas.openxmlformats.org/officeDocument/2006/relationships/image" Target="../media/image5.jpe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image" Target="../media/image10.jpeg"/><Relationship Id="rId7" Type="http://schemas.openxmlformats.org/officeDocument/2006/relationships/image" Target="../media/image2.gif"/><Relationship Id="rId2" Type="http://schemas.openxmlformats.org/officeDocument/2006/relationships/image" Target="../media/image9.jpeg"/><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image" Target="../media/image12.jpeg"/><Relationship Id="rId4" Type="http://schemas.openxmlformats.org/officeDocument/2006/relationships/image" Target="../media/image11.jpeg"/></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5.jpeg"/><Relationship Id="rId1" Type="http://schemas.openxmlformats.org/officeDocument/2006/relationships/slideLayout" Target="../slideLayouts/slideLayout7.xml"/><Relationship Id="rId4" Type="http://schemas.openxmlformats.org/officeDocument/2006/relationships/image" Target="../media/image2.gif"/></Relationships>
</file>

<file path=ppt/slides/_rels/slide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6" descr="http://www.mybluesand.com/images/0103_251.gif"/>
          <p:cNvPicPr>
            <a:picLocks noChangeAspect="1" noChangeArrowheads="1"/>
          </p:cNvPicPr>
          <p:nvPr/>
        </p:nvPicPr>
        <p:blipFill>
          <a:blip r:embed="rId2"/>
          <a:srcRect/>
          <a:stretch>
            <a:fillRect/>
          </a:stretch>
        </p:blipFill>
        <p:spPr bwMode="auto">
          <a:xfrm>
            <a:off x="214282" y="571480"/>
            <a:ext cx="2857520" cy="3357586"/>
          </a:xfrm>
          <a:prstGeom prst="rect">
            <a:avLst/>
          </a:prstGeom>
          <a:noFill/>
        </p:spPr>
      </p:pic>
      <p:sp>
        <p:nvSpPr>
          <p:cNvPr id="3" name="TextBox 2"/>
          <p:cNvSpPr txBox="1"/>
          <p:nvPr/>
        </p:nvSpPr>
        <p:spPr>
          <a:xfrm>
            <a:off x="3000364" y="500042"/>
            <a:ext cx="5929828" cy="3046988"/>
          </a:xfrm>
          <a:prstGeom prst="rect">
            <a:avLst/>
          </a:prstGeom>
          <a:noFill/>
        </p:spPr>
        <p:txBody>
          <a:bodyPr wrap="none" rtlCol="0">
            <a:spAutoFit/>
          </a:bodyPr>
          <a:lstStyle/>
          <a:p>
            <a:r>
              <a:rPr lang="zh-CN" altLang="en-US" sz="3200" b="1" dirty="0" smtClean="0">
                <a:latin typeface="华文楷体" pitchFamily="2" charset="-122"/>
                <a:ea typeface="华文楷体" pitchFamily="2" charset="-122"/>
              </a:rPr>
              <a:t>    有这么一个传奇人物，他被</a:t>
            </a:r>
            <a:endParaRPr lang="en-US" altLang="zh-CN" sz="3200" b="1" dirty="0" smtClean="0">
              <a:latin typeface="华文楷体" pitchFamily="2" charset="-122"/>
              <a:ea typeface="华文楷体" pitchFamily="2" charset="-122"/>
            </a:endParaRPr>
          </a:p>
          <a:p>
            <a:r>
              <a:rPr lang="zh-CN" altLang="en-US" sz="3200" b="1" dirty="0" smtClean="0">
                <a:latin typeface="华文楷体" pitchFamily="2" charset="-122"/>
                <a:ea typeface="华文楷体" pitchFamily="2" charset="-122"/>
              </a:rPr>
              <a:t>法国大革命中的罗伯斯庇尔和</a:t>
            </a:r>
            <a:endParaRPr lang="en-US" altLang="zh-CN" sz="3200" b="1" dirty="0" smtClean="0">
              <a:latin typeface="华文楷体" pitchFamily="2" charset="-122"/>
              <a:ea typeface="华文楷体" pitchFamily="2" charset="-122"/>
            </a:endParaRPr>
          </a:p>
          <a:p>
            <a:r>
              <a:rPr lang="zh-CN" altLang="en-US" sz="3200" b="1" dirty="0" smtClean="0">
                <a:latin typeface="华文楷体" pitchFamily="2" charset="-122"/>
                <a:ea typeface="华文楷体" pitchFamily="2" charset="-122"/>
              </a:rPr>
              <a:t>拿破仑尊称为自己的导师。罗</a:t>
            </a:r>
            <a:endParaRPr lang="en-US" altLang="zh-CN" sz="3200" b="1" dirty="0" smtClean="0">
              <a:latin typeface="华文楷体" pitchFamily="2" charset="-122"/>
              <a:ea typeface="华文楷体" pitchFamily="2" charset="-122"/>
            </a:endParaRPr>
          </a:p>
          <a:p>
            <a:r>
              <a:rPr lang="zh-CN" altLang="en-US" sz="3200" b="1" dirty="0" smtClean="0">
                <a:latin typeface="华文楷体" pitchFamily="2" charset="-122"/>
                <a:ea typeface="华文楷体" pitchFamily="2" charset="-122"/>
              </a:rPr>
              <a:t>伯斯庇尔把他的</a:t>
            </a:r>
            <a:r>
              <a:rPr lang="en-US" altLang="zh-CN" sz="3200" b="1" dirty="0" smtClean="0">
                <a:latin typeface="华文楷体" pitchFamily="2" charset="-122"/>
                <a:ea typeface="华文楷体" pitchFamily="2" charset="-122"/>
              </a:rPr>
              <a:t>《</a:t>
            </a:r>
            <a:r>
              <a:rPr lang="zh-CN" altLang="en-US" sz="3200" b="1" dirty="0" smtClean="0">
                <a:latin typeface="华文楷体" pitchFamily="2" charset="-122"/>
                <a:ea typeface="华文楷体" pitchFamily="2" charset="-122"/>
              </a:rPr>
              <a:t>社会契约论</a:t>
            </a:r>
            <a:r>
              <a:rPr lang="en-US" altLang="zh-CN" sz="3200" b="1" dirty="0" smtClean="0">
                <a:latin typeface="华文楷体" pitchFamily="2" charset="-122"/>
                <a:ea typeface="华文楷体" pitchFamily="2" charset="-122"/>
              </a:rPr>
              <a:t>》</a:t>
            </a:r>
          </a:p>
          <a:p>
            <a:r>
              <a:rPr lang="zh-CN" altLang="en-US" sz="3200" b="1" dirty="0" smtClean="0">
                <a:latin typeface="华文楷体" pitchFamily="2" charset="-122"/>
                <a:ea typeface="华文楷体" pitchFamily="2" charset="-122"/>
              </a:rPr>
              <a:t>当作圣经诵读；拿破仑连骑马的</a:t>
            </a:r>
            <a:endParaRPr lang="en-US" altLang="zh-CN" sz="3200" b="1" dirty="0" smtClean="0">
              <a:latin typeface="华文楷体" pitchFamily="2" charset="-122"/>
              <a:ea typeface="华文楷体" pitchFamily="2" charset="-122"/>
            </a:endParaRPr>
          </a:p>
          <a:p>
            <a:r>
              <a:rPr lang="zh-CN" altLang="en-US" sz="3200" b="1" dirty="0" smtClean="0">
                <a:latin typeface="华文楷体" pitchFamily="2" charset="-122"/>
                <a:ea typeface="华文楷体" pitchFamily="2" charset="-122"/>
              </a:rPr>
              <a:t>时候都在阅读</a:t>
            </a:r>
            <a:r>
              <a:rPr lang="en-US" altLang="zh-CN" sz="3200" b="1" dirty="0" smtClean="0">
                <a:latin typeface="华文楷体" pitchFamily="2" charset="-122"/>
                <a:ea typeface="华文楷体" pitchFamily="2" charset="-122"/>
              </a:rPr>
              <a:t>《</a:t>
            </a:r>
            <a:r>
              <a:rPr lang="zh-CN" altLang="en-US" sz="3200" b="1" dirty="0" smtClean="0">
                <a:latin typeface="华文楷体" pitchFamily="2" charset="-122"/>
                <a:ea typeface="华文楷体" pitchFamily="2" charset="-122"/>
              </a:rPr>
              <a:t>社会契约论</a:t>
            </a:r>
            <a:r>
              <a:rPr lang="en-US" altLang="zh-CN" sz="3200" b="1" dirty="0" smtClean="0">
                <a:latin typeface="华文楷体" pitchFamily="2" charset="-122"/>
                <a:ea typeface="华文楷体" pitchFamily="2" charset="-122"/>
              </a:rPr>
              <a:t>》</a:t>
            </a:r>
            <a:r>
              <a:rPr lang="zh-CN" altLang="en-US" sz="3200" b="1" dirty="0" smtClean="0">
                <a:latin typeface="华文楷体" pitchFamily="2" charset="-122"/>
                <a:ea typeface="华文楷体" pitchFamily="2" charset="-122"/>
              </a:rPr>
              <a:t>。</a:t>
            </a:r>
            <a:endParaRPr lang="zh-CN" altLang="en-US" sz="3200" b="1" dirty="0">
              <a:latin typeface="华文楷体" pitchFamily="2" charset="-122"/>
              <a:ea typeface="华文楷体" pitchFamily="2" charset="-122"/>
            </a:endParaRPr>
          </a:p>
        </p:txBody>
      </p:sp>
      <p:sp>
        <p:nvSpPr>
          <p:cNvPr id="4" name="矩形 3"/>
          <p:cNvSpPr/>
          <p:nvPr/>
        </p:nvSpPr>
        <p:spPr>
          <a:xfrm>
            <a:off x="1714480" y="4214818"/>
            <a:ext cx="6357982" cy="1261884"/>
          </a:xfrm>
          <a:prstGeom prst="rect">
            <a:avLst/>
          </a:prstGeom>
        </p:spPr>
        <p:txBody>
          <a:bodyPr wrap="square">
            <a:spAutoFit/>
          </a:bodyPr>
          <a:lstStyle/>
          <a:p>
            <a:r>
              <a:rPr lang="zh-CN" altLang="en-US" sz="3600" b="1" dirty="0" smtClean="0"/>
              <a:t>他就是</a:t>
            </a:r>
            <a:r>
              <a:rPr lang="zh-CN" altLang="en-US" sz="4000" b="1" dirty="0" smtClean="0">
                <a:solidFill>
                  <a:srgbClr val="FF0000"/>
                </a:solidFill>
              </a:rPr>
              <a:t>卢梭</a:t>
            </a:r>
            <a:r>
              <a:rPr lang="zh-CN" altLang="en-US" sz="3600" b="1" dirty="0" smtClean="0"/>
              <a:t>，为什么卢梭的思想会产生如此大的影响呢？</a:t>
            </a:r>
            <a:endParaRPr lang="zh-CN" altLang="en-US"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blinds(horizontal)">
                                      <p:cBhvr>
                                        <p:cTn id="10"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ChangeArrowheads="1"/>
          </p:cNvSpPr>
          <p:nvPr/>
        </p:nvSpPr>
        <p:spPr bwMode="auto">
          <a:xfrm>
            <a:off x="214282" y="4857760"/>
            <a:ext cx="9144000" cy="857256"/>
          </a:xfrm>
          <a:prstGeom prst="rect">
            <a:avLst/>
          </a:prstGeom>
          <a:noFill/>
          <a:ln w="9525">
            <a:noFill/>
            <a:miter lim="800000"/>
            <a:headEnd/>
            <a:tailEnd/>
          </a:ln>
        </p:spPr>
        <p:txBody>
          <a:bodyPr anchor="ctr" anchorCtr="1"/>
          <a:lstStyle/>
          <a:p>
            <a:pPr algn="ctr"/>
            <a:endParaRPr kumimoji="1" lang="en-US" altLang="zh-CN" sz="3200" b="1" dirty="0" smtClean="0"/>
          </a:p>
        </p:txBody>
      </p:sp>
      <p:sp>
        <p:nvSpPr>
          <p:cNvPr id="5" name="矩形 4"/>
          <p:cNvSpPr/>
          <p:nvPr/>
        </p:nvSpPr>
        <p:spPr>
          <a:xfrm>
            <a:off x="214282" y="214290"/>
            <a:ext cx="8501122" cy="5392245"/>
          </a:xfrm>
          <a:prstGeom prst="rect">
            <a:avLst/>
          </a:prstGeom>
        </p:spPr>
        <p:txBody>
          <a:bodyPr wrap="square">
            <a:spAutoFit/>
          </a:bodyPr>
          <a:lstStyle/>
          <a:p>
            <a:pPr>
              <a:defRPr/>
            </a:pPr>
            <a:r>
              <a:rPr lang="zh-CN" altLang="en-US" sz="2800" b="1" dirty="0" smtClean="0">
                <a:latin typeface="华文楷体" pitchFamily="2" charset="-122"/>
                <a:ea typeface="华文楷体" pitchFamily="2" charset="-122"/>
              </a:rPr>
              <a:t>材料三：在民主政制中，没有人把他的天赋之权绝对转付于人，以致对事物再不能表示意见，他只把天赋之权按大多人的意志交付某个机构，这个机构将能确保大多数人的自然权不受侵犯。这个机构的权力来源与人们所签订的一种社会契约。</a:t>
            </a:r>
            <a:r>
              <a:rPr lang="zh-CN" altLang="en-US" sz="2800" b="1" dirty="0" smtClean="0">
                <a:effectLst>
                  <a:outerShdw blurRad="38100" dist="38100" dir="2700000" algn="tl">
                    <a:srgbClr val="808080"/>
                  </a:outerShdw>
                </a:effectLst>
                <a:latin typeface="华文楷体" pitchFamily="2" charset="-122"/>
                <a:ea typeface="华文楷体" pitchFamily="2" charset="-122"/>
              </a:rPr>
              <a:t>在他看来，民主制可以使人人平等，人们可以享有宗教信仰、思想和言论的自由。 </a:t>
            </a:r>
            <a:endParaRPr lang="en-US" altLang="zh-CN" sz="2800" b="1" dirty="0" smtClean="0">
              <a:effectLst>
                <a:outerShdw blurRad="38100" dist="38100" dir="2700000" algn="tl">
                  <a:srgbClr val="808080"/>
                </a:outerShdw>
              </a:effectLst>
              <a:latin typeface="华文楷体" pitchFamily="2" charset="-122"/>
              <a:ea typeface="华文楷体" pitchFamily="2" charset="-122"/>
            </a:endParaRPr>
          </a:p>
          <a:p>
            <a:pPr>
              <a:defRPr/>
            </a:pPr>
            <a:r>
              <a:rPr lang="zh-CN" altLang="en-US" sz="2800" b="1" dirty="0" smtClean="0">
                <a:solidFill>
                  <a:srgbClr val="002060"/>
                </a:solidFill>
                <a:sym typeface="Wingdings" pitchFamily="2" charset="2"/>
              </a:rPr>
              <a:t> </a:t>
            </a:r>
            <a:r>
              <a:rPr lang="zh-CN" altLang="en-US" sz="2800" b="1" dirty="0" smtClean="0">
                <a:solidFill>
                  <a:srgbClr val="0000FF"/>
                </a:solidFill>
                <a:sym typeface="Wingdings" pitchFamily="2" charset="2"/>
              </a:rPr>
              <a:t>阅读材料思考：斯宾诺莎认为国家出现的目的是什么？</a:t>
            </a:r>
            <a:endParaRPr lang="en-US" altLang="zh-CN" sz="2800" b="1" dirty="0" smtClean="0">
              <a:solidFill>
                <a:srgbClr val="0000FF"/>
              </a:solidFill>
              <a:sym typeface="Wingdings" pitchFamily="2" charset="2"/>
            </a:endParaRPr>
          </a:p>
          <a:p>
            <a:pPr>
              <a:defRPr/>
            </a:pPr>
            <a:r>
              <a:rPr lang="zh-CN" altLang="en-US" sz="2800" b="1" dirty="0" smtClean="0">
                <a:solidFill>
                  <a:srgbClr val="0000FF"/>
                </a:solidFill>
                <a:sym typeface="Wingdings" pitchFamily="2" charset="2"/>
              </a:rPr>
              <a:t>怎样才能确保目的的实现？ 他的理想政体是什么？</a:t>
            </a:r>
          </a:p>
          <a:p>
            <a:pPr marL="342900" indent="-342900">
              <a:lnSpc>
                <a:spcPct val="90000"/>
              </a:lnSpc>
              <a:spcBef>
                <a:spcPct val="20000"/>
              </a:spcBef>
            </a:pPr>
            <a:r>
              <a:rPr lang="zh-CN" altLang="en-US" sz="2800" b="1" dirty="0" smtClean="0">
                <a:solidFill>
                  <a:srgbClr val="FF0000"/>
                </a:solidFill>
                <a:sym typeface="Wingdings" pitchFamily="2" charset="2"/>
              </a:rPr>
              <a:t>                   保障个人自然权利</a:t>
            </a:r>
            <a:r>
              <a:rPr lang="en-US" altLang="zh-CN" sz="2800" b="1" dirty="0" smtClean="0">
                <a:solidFill>
                  <a:srgbClr val="FF0000"/>
                </a:solidFill>
                <a:sym typeface="Wingdings" pitchFamily="2" charset="2"/>
              </a:rPr>
              <a:t> </a:t>
            </a:r>
          </a:p>
          <a:p>
            <a:pPr marL="342900" indent="-342900">
              <a:lnSpc>
                <a:spcPct val="90000"/>
              </a:lnSpc>
              <a:spcBef>
                <a:spcPct val="20000"/>
              </a:spcBef>
            </a:pPr>
            <a:r>
              <a:rPr lang="zh-CN" altLang="en-US" sz="2800" b="1" dirty="0" smtClean="0">
                <a:solidFill>
                  <a:srgbClr val="FF0000"/>
                </a:solidFill>
                <a:sym typeface="Wingdings" pitchFamily="2" charset="2"/>
              </a:rPr>
              <a:t>                   社会契约</a:t>
            </a:r>
            <a:endParaRPr lang="en-US" altLang="zh-CN" sz="2800" b="1" dirty="0" smtClean="0">
              <a:solidFill>
                <a:srgbClr val="FF0000"/>
              </a:solidFill>
              <a:sym typeface="Wingdings" pitchFamily="2" charset="2"/>
            </a:endParaRPr>
          </a:p>
          <a:p>
            <a:pPr marL="342900" indent="-342900">
              <a:lnSpc>
                <a:spcPct val="90000"/>
              </a:lnSpc>
              <a:spcBef>
                <a:spcPct val="20000"/>
              </a:spcBef>
            </a:pPr>
            <a:r>
              <a:rPr lang="zh-CN" altLang="en-US" sz="2800" b="1" dirty="0" smtClean="0">
                <a:solidFill>
                  <a:srgbClr val="FF0000"/>
                </a:solidFill>
                <a:sym typeface="Wingdings" pitchFamily="2" charset="2"/>
              </a:rPr>
              <a:t>                   民主政体</a:t>
            </a:r>
          </a:p>
        </p:txBody>
      </p:sp>
      <p:cxnSp>
        <p:nvCxnSpPr>
          <p:cNvPr id="7" name="直接连接符 6"/>
          <p:cNvCxnSpPr/>
          <p:nvPr/>
        </p:nvCxnSpPr>
        <p:spPr>
          <a:xfrm flipV="1">
            <a:off x="285720" y="1928802"/>
            <a:ext cx="4572032" cy="71438"/>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a:off x="3428992" y="2428868"/>
            <a:ext cx="1643074" cy="1588"/>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7286644" y="2357430"/>
            <a:ext cx="1000132" cy="1588"/>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linds(horizontal)">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linds(horizont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linds(horizontal)">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linds(horizontal)">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nodePh="1">
                                  <p:stCondLst>
                                    <p:cond delay="0"/>
                                  </p:stCondLst>
                                  <p:endCondLst>
                                    <p:cond evt="begin" delay="0">
                                      <p:tn val="35"/>
                                    </p:cond>
                                  </p:endCondLst>
                                  <p:childTnLst>
                                    <p:set>
                                      <p:cBhvr>
                                        <p:cTn id="36" dur="1" fill="hold">
                                          <p:stCondLst>
                                            <p:cond delay="0"/>
                                          </p:stCondLst>
                                        </p:cTn>
                                        <p:tgtEl>
                                          <p:spTgt spid="10242">
                                            <p:txEl>
                                              <p:pRg st="0" end="0"/>
                                            </p:txEl>
                                          </p:spTgt>
                                        </p:tgtEl>
                                        <p:attrNameLst>
                                          <p:attrName>style.visibility</p:attrName>
                                        </p:attrNameLst>
                                      </p:cBhvr>
                                      <p:to>
                                        <p:strVal val="visible"/>
                                      </p:to>
                                    </p:set>
                                    <p:animEffect transition="in" filter="blinds(horizontal)">
                                      <p:cBhvr>
                                        <p:cTn id="37" dur="500"/>
                                        <p:tgtEl>
                                          <p:spTgt spid="1024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1719242" y="0"/>
            <a:ext cx="7424758" cy="1143000"/>
          </a:xfrm>
          <a:prstGeom prst="rect">
            <a:avLst/>
          </a:prstGeom>
          <a:noFill/>
          <a:ln w="9525">
            <a:noFill/>
            <a:miter lim="800000"/>
            <a:headEnd/>
            <a:tailEnd/>
          </a:ln>
          <a:effectLst/>
        </p:spPr>
        <p:txBody>
          <a:bodyPr anchor="ctr"/>
          <a:lstStyle/>
          <a:p>
            <a:r>
              <a:rPr lang="zh-CN" altLang="en-US" sz="4000" b="1" dirty="0" smtClean="0">
                <a:latin typeface="宋体" pitchFamily="2" charset="-122"/>
                <a:ea typeface="宋体" pitchFamily="2" charset="-122"/>
              </a:rPr>
              <a:t>（二）、</a:t>
            </a:r>
            <a:r>
              <a:rPr lang="zh-CN" altLang="en-US" sz="4000" b="1" dirty="0">
                <a:latin typeface="宋体" pitchFamily="2" charset="-122"/>
                <a:ea typeface="宋体" pitchFamily="2" charset="-122"/>
              </a:rPr>
              <a:t>斯宾诺莎的主要思想</a:t>
            </a:r>
          </a:p>
        </p:txBody>
      </p:sp>
      <p:sp>
        <p:nvSpPr>
          <p:cNvPr id="9219" name="Rectangle 3"/>
          <p:cNvSpPr>
            <a:spLocks noChangeArrowheads="1"/>
          </p:cNvSpPr>
          <p:nvPr/>
        </p:nvSpPr>
        <p:spPr bwMode="auto">
          <a:xfrm>
            <a:off x="228600" y="1143000"/>
            <a:ext cx="8893175" cy="533400"/>
          </a:xfrm>
          <a:prstGeom prst="rect">
            <a:avLst/>
          </a:prstGeom>
          <a:noFill/>
          <a:ln w="9525">
            <a:noFill/>
            <a:miter lim="800000"/>
            <a:headEnd/>
            <a:tailEnd/>
          </a:ln>
          <a:effectLst/>
        </p:spPr>
        <p:txBody>
          <a:bodyPr/>
          <a:lstStyle/>
          <a:p>
            <a:pPr marL="342900" indent="-342900">
              <a:lnSpc>
                <a:spcPct val="90000"/>
              </a:lnSpc>
            </a:pPr>
            <a:r>
              <a:rPr kumimoji="1" lang="en-US" altLang="zh-CN" sz="3200" b="1" dirty="0" smtClean="0">
                <a:ea typeface="宋体" pitchFamily="2" charset="-122"/>
              </a:rPr>
              <a:t>1</a:t>
            </a:r>
            <a:r>
              <a:rPr kumimoji="1" lang="zh-CN" altLang="en-US" sz="3200" b="1" dirty="0" smtClean="0">
                <a:ea typeface="宋体" pitchFamily="2" charset="-122"/>
              </a:rPr>
              <a:t>、</a:t>
            </a:r>
            <a:r>
              <a:rPr kumimoji="1" lang="zh-CN" altLang="en-US" sz="3600" b="1" dirty="0" smtClean="0">
                <a:solidFill>
                  <a:srgbClr val="FF3300"/>
                </a:solidFill>
                <a:ea typeface="宋体" pitchFamily="2" charset="-122"/>
              </a:rPr>
              <a:t>天赋人权</a:t>
            </a:r>
            <a:r>
              <a:rPr kumimoji="1" lang="zh-CN" altLang="en-US" sz="3200" b="1" dirty="0">
                <a:ea typeface="宋体" pitchFamily="2" charset="-122"/>
              </a:rPr>
              <a:t>说：生存权是最高权利</a:t>
            </a:r>
            <a:endParaRPr lang="zh-CN" altLang="en-US" sz="3200" b="1" dirty="0">
              <a:latin typeface="宋体" pitchFamily="2" charset="-122"/>
              <a:ea typeface="宋体" pitchFamily="2" charset="-122"/>
            </a:endParaRPr>
          </a:p>
          <a:p>
            <a:pPr marL="342900" indent="-342900">
              <a:lnSpc>
                <a:spcPct val="90000"/>
              </a:lnSpc>
            </a:pPr>
            <a:endParaRPr lang="en-US" altLang="zh-CN" sz="3200" dirty="0">
              <a:latin typeface="宋体" pitchFamily="2" charset="-122"/>
              <a:ea typeface="宋体" pitchFamily="2" charset="-122"/>
            </a:endParaRPr>
          </a:p>
        </p:txBody>
      </p:sp>
      <p:sp>
        <p:nvSpPr>
          <p:cNvPr id="9220" name="Rectangle 4"/>
          <p:cNvSpPr>
            <a:spLocks noChangeArrowheads="1"/>
          </p:cNvSpPr>
          <p:nvPr/>
        </p:nvSpPr>
        <p:spPr bwMode="auto">
          <a:xfrm>
            <a:off x="214282" y="1714488"/>
            <a:ext cx="8305800" cy="641350"/>
          </a:xfrm>
          <a:prstGeom prst="rect">
            <a:avLst/>
          </a:prstGeom>
          <a:noFill/>
          <a:ln w="9525">
            <a:noFill/>
            <a:miter lim="800000"/>
            <a:headEnd/>
            <a:tailEnd/>
          </a:ln>
          <a:effectLst/>
        </p:spPr>
        <p:txBody>
          <a:bodyPr>
            <a:spAutoFit/>
          </a:bodyPr>
          <a:lstStyle/>
          <a:p>
            <a:r>
              <a:rPr kumimoji="1" lang="en-US" altLang="zh-CN" sz="3200" b="1" dirty="0" smtClean="0">
                <a:ea typeface="宋体" pitchFamily="2" charset="-122"/>
              </a:rPr>
              <a:t>2</a:t>
            </a:r>
            <a:r>
              <a:rPr kumimoji="1" lang="zh-CN" altLang="en-US" sz="3200" b="1" dirty="0" smtClean="0">
                <a:ea typeface="宋体" pitchFamily="2" charset="-122"/>
              </a:rPr>
              <a:t>、</a:t>
            </a:r>
            <a:r>
              <a:rPr kumimoji="1" lang="zh-CN" altLang="en-US" sz="3600" b="1" dirty="0" smtClean="0">
                <a:solidFill>
                  <a:srgbClr val="FF3300"/>
                </a:solidFill>
                <a:ea typeface="宋体" pitchFamily="2" charset="-122"/>
              </a:rPr>
              <a:t>社会</a:t>
            </a:r>
            <a:r>
              <a:rPr kumimoji="1" lang="zh-CN" altLang="en-US" sz="3600" b="1" dirty="0">
                <a:solidFill>
                  <a:srgbClr val="FF3300"/>
                </a:solidFill>
                <a:ea typeface="宋体" pitchFamily="2" charset="-122"/>
              </a:rPr>
              <a:t>契约论</a:t>
            </a:r>
            <a:r>
              <a:rPr kumimoji="1" lang="zh-CN" altLang="en-US" sz="3200" b="1" dirty="0">
                <a:ea typeface="宋体" pitchFamily="2" charset="-122"/>
              </a:rPr>
              <a:t>：国家的目的是保障生存权</a:t>
            </a:r>
          </a:p>
        </p:txBody>
      </p:sp>
      <p:sp>
        <p:nvSpPr>
          <p:cNvPr id="9221" name="Rectangle 5"/>
          <p:cNvSpPr>
            <a:spLocks noChangeArrowheads="1"/>
          </p:cNvSpPr>
          <p:nvPr/>
        </p:nvSpPr>
        <p:spPr bwMode="auto">
          <a:xfrm>
            <a:off x="214282" y="2357430"/>
            <a:ext cx="7632700" cy="579438"/>
          </a:xfrm>
          <a:prstGeom prst="rect">
            <a:avLst/>
          </a:prstGeom>
          <a:noFill/>
          <a:ln w="9525">
            <a:noFill/>
            <a:miter lim="800000"/>
            <a:headEnd/>
            <a:tailEnd/>
          </a:ln>
          <a:effectLst/>
        </p:spPr>
        <p:txBody>
          <a:bodyPr>
            <a:spAutoFit/>
          </a:bodyPr>
          <a:lstStyle/>
          <a:p>
            <a:r>
              <a:rPr kumimoji="1" lang="en-US" altLang="zh-CN" sz="3200" b="1" dirty="0" smtClean="0">
                <a:ea typeface="宋体" pitchFamily="2" charset="-122"/>
              </a:rPr>
              <a:t>3</a:t>
            </a:r>
            <a:r>
              <a:rPr kumimoji="1" lang="zh-CN" altLang="en-US" sz="3200" b="1" dirty="0" smtClean="0">
                <a:ea typeface="宋体" pitchFamily="2" charset="-122"/>
              </a:rPr>
              <a:t>、最佳</a:t>
            </a:r>
            <a:r>
              <a:rPr kumimoji="1" lang="zh-CN" altLang="en-US" sz="3200" b="1" dirty="0">
                <a:ea typeface="宋体" pitchFamily="2" charset="-122"/>
              </a:rPr>
              <a:t>政体观：民主政体是最优政体</a:t>
            </a:r>
          </a:p>
        </p:txBody>
      </p:sp>
      <p:sp>
        <p:nvSpPr>
          <p:cNvPr id="9222" name="Rectangle 6"/>
          <p:cNvSpPr>
            <a:spLocks noChangeArrowheads="1"/>
          </p:cNvSpPr>
          <p:nvPr/>
        </p:nvSpPr>
        <p:spPr bwMode="auto">
          <a:xfrm>
            <a:off x="228600" y="4149725"/>
            <a:ext cx="8893175" cy="533400"/>
          </a:xfrm>
          <a:prstGeom prst="rect">
            <a:avLst/>
          </a:prstGeom>
          <a:noFill/>
          <a:ln w="9525">
            <a:noFill/>
            <a:miter lim="800000"/>
            <a:headEnd/>
            <a:tailEnd/>
          </a:ln>
          <a:effectLst/>
        </p:spPr>
        <p:txBody>
          <a:bodyPr/>
          <a:lstStyle/>
          <a:p>
            <a:endParaRPr kumimoji="1" lang="en-US" altLang="zh-CN" sz="3200" dirty="0">
              <a:ea typeface="宋体" pitchFamily="2" charset="-122"/>
            </a:endParaRPr>
          </a:p>
        </p:txBody>
      </p:sp>
      <p:sp>
        <p:nvSpPr>
          <p:cNvPr id="9225" name="WordArt 9" descr="窄竖线"/>
          <p:cNvSpPr>
            <a:spLocks noChangeArrowheads="1" noChangeShapeType="1" noTextEdit="1"/>
          </p:cNvSpPr>
          <p:nvPr/>
        </p:nvSpPr>
        <p:spPr bwMode="auto">
          <a:xfrm>
            <a:off x="3810000" y="3124200"/>
            <a:ext cx="3733800" cy="765175"/>
          </a:xfrm>
          <a:prstGeom prst="rect">
            <a:avLst/>
          </a:prstGeom>
        </p:spPr>
        <p:txBody>
          <a:bodyPr wrap="none" fromWordArt="1">
            <a:prstTxWarp prst="textCurveUp">
              <a:avLst>
                <a:gd name="adj" fmla="val 40356"/>
              </a:avLst>
            </a:prstTxWarp>
          </a:bodyPr>
          <a:lstStyle/>
          <a:p>
            <a:pPr algn="ctr"/>
            <a:endParaRPr lang="zh-CN" altLang="en-US" sz="3600" kern="10" dirty="0">
              <a:ln w="12700">
                <a:solidFill>
                  <a:srgbClr val="000000"/>
                </a:solidFill>
                <a:round/>
                <a:headEnd/>
                <a:tailEnd/>
              </a:ln>
              <a:pattFill prst="dashHorz">
                <a:fgClr>
                  <a:srgbClr val="808080"/>
                </a:fgClr>
                <a:bgClr>
                  <a:srgbClr val="FFFF00"/>
                </a:bgClr>
              </a:pattFill>
              <a:effectLst>
                <a:outerShdw dist="45791" dir="2021404" algn="ctr" rotWithShape="0">
                  <a:srgbClr val="808080">
                    <a:alpha val="80000"/>
                  </a:srgbClr>
                </a:outerShdw>
              </a:effectLst>
              <a:latin typeface="宋体"/>
              <a:ea typeface="宋体"/>
            </a:endParaRPr>
          </a:p>
        </p:txBody>
      </p:sp>
      <p:sp>
        <p:nvSpPr>
          <p:cNvPr id="9226" name="Text Box 10"/>
          <p:cNvSpPr txBox="1">
            <a:spLocks noChangeArrowheads="1"/>
          </p:cNvSpPr>
          <p:nvPr/>
        </p:nvSpPr>
        <p:spPr bwMode="auto">
          <a:xfrm>
            <a:off x="0" y="3929066"/>
            <a:ext cx="8316913" cy="2062103"/>
          </a:xfrm>
          <a:prstGeom prst="rect">
            <a:avLst/>
          </a:prstGeom>
          <a:noFill/>
          <a:ln w="9525">
            <a:noFill/>
            <a:miter lim="800000"/>
            <a:headEnd/>
            <a:tailEnd/>
          </a:ln>
          <a:effectLst/>
        </p:spPr>
        <p:txBody>
          <a:bodyPr>
            <a:spAutoFit/>
          </a:bodyPr>
          <a:lstStyle/>
          <a:p>
            <a:r>
              <a:rPr lang="en-US" altLang="zh-CN" sz="3200" b="1" dirty="0" smtClean="0">
                <a:latin typeface="宋体" pitchFamily="2" charset="-122"/>
                <a:ea typeface="宋体" pitchFamily="2" charset="-122"/>
              </a:rPr>
              <a:t>1</a:t>
            </a:r>
            <a:r>
              <a:rPr lang="zh-CN" altLang="en-US" sz="3200" b="1" dirty="0" smtClean="0">
                <a:latin typeface="宋体" pitchFamily="2" charset="-122"/>
                <a:ea typeface="宋体" pitchFamily="2" charset="-122"/>
              </a:rPr>
              <a:t>、对荷兰：有利于荷兰资产阶级争取政治自由和民主权利。</a:t>
            </a:r>
            <a:endParaRPr lang="zh-CN" altLang="en-US" sz="3200" b="1" dirty="0">
              <a:latin typeface="宋体" pitchFamily="2" charset="-122"/>
              <a:ea typeface="宋体" pitchFamily="2" charset="-122"/>
            </a:endParaRPr>
          </a:p>
          <a:p>
            <a:r>
              <a:rPr lang="en-US" altLang="zh-CN" sz="3200" b="1" dirty="0" smtClean="0">
                <a:latin typeface="宋体" pitchFamily="2" charset="-122"/>
                <a:ea typeface="宋体" pitchFamily="2" charset="-122"/>
              </a:rPr>
              <a:t>2</a:t>
            </a:r>
            <a:r>
              <a:rPr lang="zh-CN" altLang="en-US" sz="3200" b="1" dirty="0" smtClean="0">
                <a:latin typeface="宋体" pitchFamily="2" charset="-122"/>
                <a:ea typeface="宋体" pitchFamily="2" charset="-122"/>
              </a:rPr>
              <a:t>、对世界：其天赋人权等</a:t>
            </a:r>
            <a:r>
              <a:rPr lang="zh-CN" altLang="en-US" sz="3200" b="1" dirty="0">
                <a:latin typeface="宋体" pitchFamily="2" charset="-122"/>
                <a:ea typeface="宋体" pitchFamily="2" charset="-122"/>
              </a:rPr>
              <a:t>学说影响</a:t>
            </a:r>
            <a:r>
              <a:rPr lang="zh-CN" altLang="en-US" sz="3200" b="1" dirty="0" smtClean="0">
                <a:latin typeface="宋体" pitchFamily="2" charset="-122"/>
                <a:ea typeface="宋体" pitchFamily="2" charset="-122"/>
              </a:rPr>
              <a:t>深远，为资产阶级的民主思想奠定了重要基础</a:t>
            </a:r>
            <a:endParaRPr lang="zh-CN" altLang="en-US" sz="3200" b="1" dirty="0">
              <a:latin typeface="宋体" pitchFamily="2" charset="-122"/>
              <a:ea typeface="宋体" pitchFamily="2" charset="-122"/>
            </a:endParaRPr>
          </a:p>
        </p:txBody>
      </p:sp>
      <p:sp>
        <p:nvSpPr>
          <p:cNvPr id="9227" name="Rectangle 11"/>
          <p:cNvSpPr>
            <a:spLocks noChangeArrowheads="1"/>
          </p:cNvSpPr>
          <p:nvPr/>
        </p:nvSpPr>
        <p:spPr bwMode="auto">
          <a:xfrm>
            <a:off x="0" y="3000372"/>
            <a:ext cx="4572000" cy="1143000"/>
          </a:xfrm>
          <a:prstGeom prst="rect">
            <a:avLst/>
          </a:prstGeom>
          <a:noFill/>
          <a:ln w="9525">
            <a:noFill/>
            <a:miter lim="800000"/>
            <a:headEnd/>
            <a:tailEnd/>
          </a:ln>
          <a:effectLst/>
        </p:spPr>
        <p:txBody>
          <a:bodyPr anchor="ctr"/>
          <a:lstStyle/>
          <a:p>
            <a:r>
              <a:rPr lang="zh-CN" altLang="en-US" sz="4000" b="1" dirty="0" smtClean="0">
                <a:latin typeface="宋体" pitchFamily="2" charset="-122"/>
                <a:ea typeface="宋体" pitchFamily="2" charset="-122"/>
              </a:rPr>
              <a:t>（三）、</a:t>
            </a:r>
            <a:r>
              <a:rPr lang="zh-CN" altLang="en-US" sz="4000" b="1" dirty="0">
                <a:latin typeface="宋体" pitchFamily="2" charset="-122"/>
                <a:ea typeface="宋体" pitchFamily="2" charset="-122"/>
              </a:rPr>
              <a:t>意义</a:t>
            </a:r>
          </a:p>
        </p:txBody>
      </p:sp>
      <p:sp>
        <p:nvSpPr>
          <p:cNvPr id="11" name="Oval 7" descr="0db2c9ca72522e55f21fe7891">
            <a:hlinkClick r:id="rId2" action="ppaction://hlinksldjump"/>
          </p:cNvPr>
          <p:cNvSpPr>
            <a:spLocks noChangeArrowheads="1"/>
          </p:cNvSpPr>
          <p:nvPr/>
        </p:nvSpPr>
        <p:spPr bwMode="auto">
          <a:xfrm>
            <a:off x="228600" y="152400"/>
            <a:ext cx="1143000" cy="1062022"/>
          </a:xfrm>
          <a:prstGeom prst="ellipse">
            <a:avLst/>
          </a:prstGeom>
          <a:blipFill dpi="0" rotWithShape="0">
            <a:blip r:embed="rId3"/>
            <a:srcRect/>
            <a:stretch>
              <a:fillRect/>
            </a:stretch>
          </a:blipFill>
          <a:ln w="9525" algn="ctr">
            <a:solidFill>
              <a:schemeClr val="tx1"/>
            </a:solidFill>
            <a:round/>
            <a:headEnd/>
            <a:tailEnd/>
          </a:ln>
          <a:effectLst/>
        </p:spPr>
        <p:txBody>
          <a:bodyPr wrap="none" anchor="ct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nodePh="1">
                                  <p:stCondLst>
                                    <p:cond delay="0"/>
                                  </p:stCondLst>
                                  <p:endCondLst>
                                    <p:cond evt="begin" delay="0">
                                      <p:tn val="5"/>
                                    </p:cond>
                                  </p:endCondLst>
                                  <p:childTnLst>
                                    <p:set>
                                      <p:cBhvr>
                                        <p:cTn id="6" dur="1" fill="hold">
                                          <p:stCondLst>
                                            <p:cond delay="0"/>
                                          </p:stCondLst>
                                        </p:cTn>
                                        <p:tgtEl>
                                          <p:spTgt spid="9225"/>
                                        </p:tgtEl>
                                        <p:attrNameLst>
                                          <p:attrName>style.visibility</p:attrName>
                                        </p:attrNameLst>
                                      </p:cBhvr>
                                      <p:to>
                                        <p:strVal val="visible"/>
                                      </p:to>
                                    </p:set>
                                    <p:animEffect transition="in" filter="wipe(down)">
                                      <p:cBhvr>
                                        <p:cTn id="7" dur="580">
                                          <p:stCondLst>
                                            <p:cond delay="0"/>
                                          </p:stCondLst>
                                        </p:cTn>
                                        <p:tgtEl>
                                          <p:spTgt spid="9225"/>
                                        </p:tgtEl>
                                      </p:cBhvr>
                                    </p:animEffect>
                                    <p:anim calcmode="lin" valueType="num">
                                      <p:cBhvr>
                                        <p:cTn id="8" dur="1822" tmFilter="0,0; 0.14,0.36; 0.43,0.73; 0.71,0.91; 1.0,1.0">
                                          <p:stCondLst>
                                            <p:cond delay="0"/>
                                          </p:stCondLst>
                                        </p:cTn>
                                        <p:tgtEl>
                                          <p:spTgt spid="922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922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922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922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9225"/>
                                        </p:tgtEl>
                                        <p:attrNameLst>
                                          <p:attrName>ppt_y</p:attrName>
                                        </p:attrNameLst>
                                      </p:cBhvr>
                                      <p:tavLst>
                                        <p:tav tm="0" fmla="#ppt_y-sin(pi*$)/81">
                                          <p:val>
                                            <p:fltVal val="0"/>
                                          </p:val>
                                        </p:tav>
                                        <p:tav tm="100000">
                                          <p:val>
                                            <p:fltVal val="1"/>
                                          </p:val>
                                        </p:tav>
                                      </p:tavLst>
                                    </p:anim>
                                    <p:animScale>
                                      <p:cBhvr>
                                        <p:cTn id="13" dur="26">
                                          <p:stCondLst>
                                            <p:cond delay="650"/>
                                          </p:stCondLst>
                                        </p:cTn>
                                        <p:tgtEl>
                                          <p:spTgt spid="9225"/>
                                        </p:tgtEl>
                                      </p:cBhvr>
                                      <p:to x="100000" y="60000"/>
                                    </p:animScale>
                                    <p:animScale>
                                      <p:cBhvr>
                                        <p:cTn id="14" dur="166" decel="50000">
                                          <p:stCondLst>
                                            <p:cond delay="676"/>
                                          </p:stCondLst>
                                        </p:cTn>
                                        <p:tgtEl>
                                          <p:spTgt spid="9225"/>
                                        </p:tgtEl>
                                      </p:cBhvr>
                                      <p:to x="100000" y="100000"/>
                                    </p:animScale>
                                    <p:animScale>
                                      <p:cBhvr>
                                        <p:cTn id="15" dur="26">
                                          <p:stCondLst>
                                            <p:cond delay="1312"/>
                                          </p:stCondLst>
                                        </p:cTn>
                                        <p:tgtEl>
                                          <p:spTgt spid="9225"/>
                                        </p:tgtEl>
                                      </p:cBhvr>
                                      <p:to x="100000" y="80000"/>
                                    </p:animScale>
                                    <p:animScale>
                                      <p:cBhvr>
                                        <p:cTn id="16" dur="166" decel="50000">
                                          <p:stCondLst>
                                            <p:cond delay="1338"/>
                                          </p:stCondLst>
                                        </p:cTn>
                                        <p:tgtEl>
                                          <p:spTgt spid="9225"/>
                                        </p:tgtEl>
                                      </p:cBhvr>
                                      <p:to x="100000" y="100000"/>
                                    </p:animScale>
                                    <p:animScale>
                                      <p:cBhvr>
                                        <p:cTn id="17" dur="26">
                                          <p:stCondLst>
                                            <p:cond delay="1642"/>
                                          </p:stCondLst>
                                        </p:cTn>
                                        <p:tgtEl>
                                          <p:spTgt spid="9225"/>
                                        </p:tgtEl>
                                      </p:cBhvr>
                                      <p:to x="100000" y="90000"/>
                                    </p:animScale>
                                    <p:animScale>
                                      <p:cBhvr>
                                        <p:cTn id="18" dur="166" decel="50000">
                                          <p:stCondLst>
                                            <p:cond delay="1668"/>
                                          </p:stCondLst>
                                        </p:cTn>
                                        <p:tgtEl>
                                          <p:spTgt spid="9225"/>
                                        </p:tgtEl>
                                      </p:cBhvr>
                                      <p:to x="100000" y="100000"/>
                                    </p:animScale>
                                    <p:animScale>
                                      <p:cBhvr>
                                        <p:cTn id="19" dur="26">
                                          <p:stCondLst>
                                            <p:cond delay="1808"/>
                                          </p:stCondLst>
                                        </p:cTn>
                                        <p:tgtEl>
                                          <p:spTgt spid="9225"/>
                                        </p:tgtEl>
                                      </p:cBhvr>
                                      <p:to x="100000" y="95000"/>
                                    </p:animScale>
                                    <p:animScale>
                                      <p:cBhvr>
                                        <p:cTn id="20" dur="166" decel="50000">
                                          <p:stCondLst>
                                            <p:cond delay="1834"/>
                                          </p:stCondLst>
                                        </p:cTn>
                                        <p:tgtEl>
                                          <p:spTgt spid="922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nodePh="1">
                                  <p:stCondLst>
                                    <p:cond delay="0"/>
                                  </p:stCondLst>
                                  <p:endCondLst>
                                    <p:cond evt="begin" delay="0">
                                      <p:tn val="23"/>
                                    </p:cond>
                                  </p:endCondLst>
                                  <p:childTnLst>
                                    <p:set>
                                      <p:cBhvr>
                                        <p:cTn id="24" dur="1" fill="hold">
                                          <p:stCondLst>
                                            <p:cond delay="0"/>
                                          </p:stCondLst>
                                        </p:cTn>
                                        <p:tgtEl>
                                          <p:spTgt spid="9222">
                                            <p:txEl>
                                              <p:pRg st="0" end="0"/>
                                            </p:txEl>
                                          </p:spTgt>
                                        </p:tgtEl>
                                        <p:attrNameLst>
                                          <p:attrName>style.visibility</p:attrName>
                                        </p:attrNameLst>
                                      </p:cBhvr>
                                      <p:to>
                                        <p:strVal val="visible"/>
                                      </p:to>
                                    </p:set>
                                    <p:anim calcmode="lin" valueType="num">
                                      <p:cBhvr additive="base">
                                        <p:cTn id="25" dur="500" fill="hold"/>
                                        <p:tgtEl>
                                          <p:spTgt spid="9222">
                                            <p:txEl>
                                              <p:pRg st="0" end="0"/>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922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9227"/>
                                        </p:tgtEl>
                                        <p:attrNameLst>
                                          <p:attrName>style.visibility</p:attrName>
                                        </p:attrNameLst>
                                      </p:cBhvr>
                                      <p:to>
                                        <p:strVal val="visible"/>
                                      </p:to>
                                    </p:set>
                                    <p:anim calcmode="lin" valueType="num">
                                      <p:cBhvr additive="base">
                                        <p:cTn id="31" dur="500" fill="hold"/>
                                        <p:tgtEl>
                                          <p:spTgt spid="9227"/>
                                        </p:tgtEl>
                                        <p:attrNameLst>
                                          <p:attrName>ppt_x</p:attrName>
                                        </p:attrNameLst>
                                      </p:cBhvr>
                                      <p:tavLst>
                                        <p:tav tm="0">
                                          <p:val>
                                            <p:strVal val="0-#ppt_w/2"/>
                                          </p:val>
                                        </p:tav>
                                        <p:tav tm="100000">
                                          <p:val>
                                            <p:strVal val="#ppt_x"/>
                                          </p:val>
                                        </p:tav>
                                      </p:tavLst>
                                    </p:anim>
                                    <p:anim calcmode="lin" valueType="num">
                                      <p:cBhvr additive="base">
                                        <p:cTn id="32" dur="500" fill="hold"/>
                                        <p:tgtEl>
                                          <p:spTgt spid="9227"/>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9226">
                                            <p:txEl>
                                              <p:pRg st="0" end="0"/>
                                            </p:txEl>
                                          </p:spTgt>
                                        </p:tgtEl>
                                        <p:attrNameLst>
                                          <p:attrName>style.visibility</p:attrName>
                                        </p:attrNameLst>
                                      </p:cBhvr>
                                      <p:to>
                                        <p:strVal val="visible"/>
                                      </p:to>
                                    </p:set>
                                    <p:animEffect transition="in" filter="blinds(horizontal)">
                                      <p:cBhvr>
                                        <p:cTn id="37" dur="500"/>
                                        <p:tgtEl>
                                          <p:spTgt spid="9226">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9226">
                                            <p:txEl>
                                              <p:pRg st="1" end="1"/>
                                            </p:txEl>
                                          </p:spTgt>
                                        </p:tgtEl>
                                        <p:attrNameLst>
                                          <p:attrName>style.visibility</p:attrName>
                                        </p:attrNameLst>
                                      </p:cBhvr>
                                      <p:to>
                                        <p:strVal val="visible"/>
                                      </p:to>
                                    </p:set>
                                    <p:animEffect transition="in" filter="blinds(horizontal)">
                                      <p:cBhvr>
                                        <p:cTn id="42" dur="500"/>
                                        <p:tgtEl>
                                          <p:spTgt spid="922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2" grpId="0" build="p" autoUpdateAnimBg="0"/>
      <p:bldP spid="9225" grpId="0" animBg="1"/>
      <p:bldP spid="9227"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20" name="Rectangle 8"/>
          <p:cNvSpPr>
            <a:spLocks noChangeArrowheads="1"/>
          </p:cNvSpPr>
          <p:nvPr/>
        </p:nvSpPr>
        <p:spPr bwMode="auto">
          <a:xfrm>
            <a:off x="-142908" y="5143512"/>
            <a:ext cx="3214678" cy="646331"/>
          </a:xfrm>
          <a:prstGeom prst="rect">
            <a:avLst/>
          </a:prstGeom>
          <a:noFill/>
          <a:ln w="9525">
            <a:noFill/>
            <a:miter lim="800000"/>
            <a:headEnd/>
            <a:tailEnd/>
          </a:ln>
          <a:effectLst/>
        </p:spPr>
        <p:txBody>
          <a:bodyPr wrap="square">
            <a:spAutoFit/>
          </a:bodyPr>
          <a:lstStyle/>
          <a:p>
            <a:pPr eaLnBrk="1" hangingPunct="1"/>
            <a:r>
              <a:rPr kumimoji="1" lang="zh-CN" altLang="en-US" sz="3600" b="1" dirty="0" smtClean="0">
                <a:latin typeface="楷体_GB2312" pitchFamily="49" charset="-122"/>
                <a:ea typeface="楷体_GB2312" pitchFamily="49" charset="-122"/>
              </a:rPr>
              <a:t>（一）背景</a:t>
            </a:r>
            <a:r>
              <a:rPr kumimoji="1" lang="zh-CN" altLang="en-US" sz="3600" b="1" dirty="0">
                <a:latin typeface="楷体_GB2312" pitchFamily="49" charset="-122"/>
                <a:ea typeface="楷体_GB2312" pitchFamily="49" charset="-122"/>
              </a:rPr>
              <a:t>：</a:t>
            </a:r>
          </a:p>
        </p:txBody>
      </p:sp>
      <p:sp>
        <p:nvSpPr>
          <p:cNvPr id="90121" name="Rectangle 9"/>
          <p:cNvSpPr>
            <a:spLocks noChangeArrowheads="1"/>
          </p:cNvSpPr>
          <p:nvPr/>
        </p:nvSpPr>
        <p:spPr bwMode="auto">
          <a:xfrm>
            <a:off x="2928926" y="4143380"/>
            <a:ext cx="5807075" cy="946150"/>
          </a:xfrm>
          <a:prstGeom prst="rect">
            <a:avLst/>
          </a:prstGeom>
          <a:noFill/>
          <a:ln w="9525">
            <a:noFill/>
            <a:miter lim="800000"/>
            <a:headEnd/>
            <a:tailEnd/>
          </a:ln>
          <a:effectLst/>
        </p:spPr>
        <p:txBody>
          <a:bodyPr>
            <a:spAutoFit/>
          </a:bodyPr>
          <a:lstStyle/>
          <a:p>
            <a:pPr eaLnBrk="1" hangingPunct="1"/>
            <a:r>
              <a:rPr kumimoji="1" lang="en-US" altLang="zh-CN" sz="2800" b="1" dirty="0" smtClean="0">
                <a:solidFill>
                  <a:srgbClr val="FF0000"/>
                </a:solidFill>
                <a:effectLst>
                  <a:outerShdw blurRad="38100" dist="38100" dir="2700000" algn="tl">
                    <a:srgbClr val="C0C0C0"/>
                  </a:outerShdw>
                </a:effectLst>
                <a:latin typeface="楷体_GB2312" pitchFamily="49" charset="-122"/>
                <a:ea typeface="楷体_GB2312" pitchFamily="49" charset="-122"/>
              </a:rPr>
              <a:t>1</a:t>
            </a:r>
            <a:r>
              <a:rPr kumimoji="1" lang="zh-CN" altLang="en-US" sz="2800" b="1" dirty="0" smtClean="0">
                <a:solidFill>
                  <a:srgbClr val="FF0000"/>
                </a:solidFill>
                <a:effectLst>
                  <a:outerShdw blurRad="38100" dist="38100" dir="2700000" algn="tl">
                    <a:srgbClr val="C0C0C0"/>
                  </a:outerShdw>
                </a:effectLst>
                <a:latin typeface="楷体_GB2312" pitchFamily="49" charset="-122"/>
                <a:ea typeface="楷体_GB2312" pitchFamily="49" charset="-122"/>
              </a:rPr>
              <a:t>、</a:t>
            </a:r>
            <a:r>
              <a:rPr kumimoji="1" lang="en-US" altLang="zh-CN" sz="2800" b="1" dirty="0" smtClean="0">
                <a:solidFill>
                  <a:srgbClr val="FF0000"/>
                </a:solidFill>
                <a:latin typeface="楷体_GB2312" pitchFamily="49" charset="-122"/>
                <a:ea typeface="楷体_GB2312" pitchFamily="49" charset="-122"/>
              </a:rPr>
              <a:t>1688</a:t>
            </a:r>
            <a:r>
              <a:rPr kumimoji="1" lang="zh-CN" altLang="en-US" sz="2800" b="1" dirty="0">
                <a:solidFill>
                  <a:srgbClr val="FF0000"/>
                </a:solidFill>
                <a:latin typeface="楷体_GB2312" pitchFamily="49" charset="-122"/>
                <a:ea typeface="楷体_GB2312" pitchFamily="49" charset="-122"/>
              </a:rPr>
              <a:t>年</a:t>
            </a:r>
            <a:r>
              <a:rPr kumimoji="1" lang="zh-CN" altLang="en-US" sz="2800" b="1" dirty="0">
                <a:solidFill>
                  <a:srgbClr val="FF0000"/>
                </a:solidFill>
                <a:latin typeface="Arial"/>
                <a:ea typeface="楷体_GB2312" pitchFamily="49" charset="-122"/>
              </a:rPr>
              <a:t>“</a:t>
            </a:r>
            <a:r>
              <a:rPr kumimoji="1" lang="zh-CN" altLang="en-US" sz="2800" b="1" dirty="0">
                <a:solidFill>
                  <a:srgbClr val="FF0000"/>
                </a:solidFill>
                <a:latin typeface="楷体_GB2312" pitchFamily="49" charset="-122"/>
                <a:ea typeface="楷体_GB2312" pitchFamily="49" charset="-122"/>
              </a:rPr>
              <a:t>光荣革命</a:t>
            </a:r>
            <a:r>
              <a:rPr kumimoji="1" lang="zh-CN" altLang="en-US" sz="2800" b="1" dirty="0">
                <a:solidFill>
                  <a:srgbClr val="FF0000"/>
                </a:solidFill>
                <a:latin typeface="Arial"/>
                <a:ea typeface="楷体_GB2312" pitchFamily="49" charset="-122"/>
              </a:rPr>
              <a:t>”</a:t>
            </a:r>
            <a:r>
              <a:rPr kumimoji="1" lang="zh-CN" altLang="en-US" sz="2800" b="1" dirty="0">
                <a:solidFill>
                  <a:srgbClr val="FF0000"/>
                </a:solidFill>
                <a:latin typeface="楷体_GB2312" pitchFamily="49" charset="-122"/>
                <a:ea typeface="楷体_GB2312" pitchFamily="49" charset="-122"/>
              </a:rPr>
              <a:t>，标志着英国革命</a:t>
            </a:r>
            <a:r>
              <a:rPr kumimoji="1" lang="zh-CN" altLang="en-US" sz="2800" b="1" dirty="0" smtClean="0">
                <a:solidFill>
                  <a:srgbClr val="FF0000"/>
                </a:solidFill>
                <a:latin typeface="楷体_GB2312" pitchFamily="49" charset="-122"/>
                <a:ea typeface="楷体_GB2312" pitchFamily="49" charset="-122"/>
              </a:rPr>
              <a:t>结束</a:t>
            </a:r>
            <a:endParaRPr kumimoji="1" lang="zh-CN" altLang="en-US" sz="2800" b="1" dirty="0">
              <a:solidFill>
                <a:srgbClr val="FF0000"/>
              </a:solidFill>
              <a:latin typeface="楷体_GB2312" pitchFamily="49" charset="-122"/>
              <a:ea typeface="楷体_GB2312" pitchFamily="49" charset="-122"/>
            </a:endParaRPr>
          </a:p>
        </p:txBody>
      </p:sp>
      <p:sp>
        <p:nvSpPr>
          <p:cNvPr id="90122" name="Rectangle 10"/>
          <p:cNvSpPr>
            <a:spLocks noChangeArrowheads="1"/>
          </p:cNvSpPr>
          <p:nvPr/>
        </p:nvSpPr>
        <p:spPr bwMode="auto">
          <a:xfrm>
            <a:off x="2857488" y="5057775"/>
            <a:ext cx="6553200" cy="1800225"/>
          </a:xfrm>
          <a:prstGeom prst="rect">
            <a:avLst/>
          </a:prstGeom>
          <a:noFill/>
          <a:ln w="9525">
            <a:noFill/>
            <a:miter lim="800000"/>
            <a:headEnd/>
            <a:tailEnd/>
          </a:ln>
          <a:effectLst/>
        </p:spPr>
        <p:txBody>
          <a:bodyPr>
            <a:spAutoFit/>
          </a:bodyPr>
          <a:lstStyle/>
          <a:p>
            <a:pPr eaLnBrk="1" hangingPunct="1"/>
            <a:r>
              <a:rPr kumimoji="1" lang="en-US" altLang="zh-CN" sz="2800" b="1" dirty="0" smtClean="0">
                <a:solidFill>
                  <a:srgbClr val="FF0000"/>
                </a:solidFill>
                <a:effectLst>
                  <a:outerShdw blurRad="38100" dist="38100" dir="2700000" algn="tl">
                    <a:srgbClr val="C0C0C0"/>
                  </a:outerShdw>
                </a:effectLst>
                <a:latin typeface="楷体_GB2312" pitchFamily="49" charset="-122"/>
                <a:ea typeface="楷体_GB2312" pitchFamily="49" charset="-122"/>
              </a:rPr>
              <a:t>2</a:t>
            </a:r>
            <a:r>
              <a:rPr kumimoji="1" lang="zh-CN" altLang="en-US" sz="2800" b="1" dirty="0" smtClean="0">
                <a:solidFill>
                  <a:srgbClr val="FF0000"/>
                </a:solidFill>
                <a:effectLst>
                  <a:outerShdw blurRad="38100" dist="38100" dir="2700000" algn="tl">
                    <a:srgbClr val="C0C0C0"/>
                  </a:outerShdw>
                </a:effectLst>
                <a:latin typeface="楷体_GB2312" pitchFamily="49" charset="-122"/>
                <a:ea typeface="楷体_GB2312" pitchFamily="49" charset="-122"/>
              </a:rPr>
              <a:t>、</a:t>
            </a:r>
            <a:r>
              <a:rPr kumimoji="1" lang="zh-CN" altLang="en-US" sz="2800" b="1" dirty="0" smtClean="0">
                <a:solidFill>
                  <a:srgbClr val="FF0000"/>
                </a:solidFill>
                <a:latin typeface="楷体_GB2312" pitchFamily="49" charset="-122"/>
                <a:ea typeface="楷体_GB2312" pitchFamily="49" charset="-122"/>
              </a:rPr>
              <a:t>为</a:t>
            </a:r>
            <a:r>
              <a:rPr kumimoji="1" lang="zh-CN" altLang="en-US" sz="2800" b="1" dirty="0">
                <a:solidFill>
                  <a:srgbClr val="FF0000"/>
                </a:solidFill>
                <a:latin typeface="楷体_GB2312" pitchFamily="49" charset="-122"/>
                <a:ea typeface="楷体_GB2312" pitchFamily="49" charset="-122"/>
              </a:rPr>
              <a:t>捍卫资产阶级革命成果</a:t>
            </a:r>
            <a:r>
              <a:rPr kumimoji="1" lang="en-US" altLang="zh-CN" sz="2800" b="1" dirty="0">
                <a:solidFill>
                  <a:srgbClr val="FF0000"/>
                </a:solidFill>
                <a:latin typeface="楷体_GB2312" pitchFamily="49" charset="-122"/>
                <a:ea typeface="楷体_GB2312" pitchFamily="49" charset="-122"/>
              </a:rPr>
              <a:t>1690</a:t>
            </a:r>
            <a:r>
              <a:rPr kumimoji="1" lang="zh-CN" altLang="en-US" sz="2800" b="1" dirty="0">
                <a:solidFill>
                  <a:srgbClr val="FF0000"/>
                </a:solidFill>
                <a:latin typeface="楷体_GB2312" pitchFamily="49" charset="-122"/>
                <a:ea typeface="楷体_GB2312" pitchFamily="49" charset="-122"/>
              </a:rPr>
              <a:t>年</a:t>
            </a:r>
          </a:p>
          <a:p>
            <a:pPr eaLnBrk="1" hangingPunct="1"/>
            <a:r>
              <a:rPr kumimoji="1" lang="zh-CN" altLang="en-US" sz="2800" b="1" dirty="0">
                <a:solidFill>
                  <a:srgbClr val="FF0000"/>
                </a:solidFill>
                <a:latin typeface="楷体_GB2312" pitchFamily="49" charset="-122"/>
                <a:ea typeface="楷体_GB2312" pitchFamily="49" charset="-122"/>
              </a:rPr>
              <a:t>洛克发表</a:t>
            </a:r>
            <a:r>
              <a:rPr kumimoji="1" lang="en-US" altLang="zh-CN" sz="2800" b="1" dirty="0">
                <a:solidFill>
                  <a:srgbClr val="FF0000"/>
                </a:solidFill>
                <a:latin typeface="楷体_GB2312" pitchFamily="49" charset="-122"/>
                <a:ea typeface="楷体_GB2312" pitchFamily="49" charset="-122"/>
              </a:rPr>
              <a:t>《</a:t>
            </a:r>
            <a:r>
              <a:rPr kumimoji="1" lang="zh-CN" altLang="en-US" sz="2800" b="1" dirty="0">
                <a:solidFill>
                  <a:srgbClr val="FF0000"/>
                </a:solidFill>
                <a:latin typeface="楷体_GB2312" pitchFamily="49" charset="-122"/>
                <a:ea typeface="楷体_GB2312" pitchFamily="49" charset="-122"/>
              </a:rPr>
              <a:t>政府论</a:t>
            </a:r>
            <a:r>
              <a:rPr kumimoji="1" lang="en-US" altLang="zh-CN" sz="2800" b="1" dirty="0">
                <a:solidFill>
                  <a:srgbClr val="FF0000"/>
                </a:solidFill>
                <a:latin typeface="楷体_GB2312" pitchFamily="49" charset="-122"/>
                <a:ea typeface="楷体_GB2312" pitchFamily="49" charset="-122"/>
              </a:rPr>
              <a:t>》</a:t>
            </a:r>
            <a:r>
              <a:rPr kumimoji="1" lang="zh-CN" altLang="en-US" sz="2800" b="1" dirty="0">
                <a:solidFill>
                  <a:srgbClr val="FF0000"/>
                </a:solidFill>
                <a:latin typeface="楷体_GB2312" pitchFamily="49" charset="-122"/>
                <a:ea typeface="楷体_GB2312" pitchFamily="49" charset="-122"/>
              </a:rPr>
              <a:t>为新秩序提出</a:t>
            </a:r>
          </a:p>
          <a:p>
            <a:pPr eaLnBrk="1" hangingPunct="1"/>
            <a:r>
              <a:rPr kumimoji="1" lang="zh-CN" altLang="en-US" sz="2800" b="1" dirty="0">
                <a:solidFill>
                  <a:srgbClr val="FF0000"/>
                </a:solidFill>
                <a:latin typeface="楷体_GB2312" pitchFamily="49" charset="-122"/>
                <a:ea typeface="楷体_GB2312" pitchFamily="49" charset="-122"/>
              </a:rPr>
              <a:t>理论论证。</a:t>
            </a:r>
          </a:p>
          <a:p>
            <a:pPr eaLnBrk="1" hangingPunct="1"/>
            <a:endParaRPr kumimoji="1" lang="en-US" altLang="zh-CN" sz="2800" dirty="0">
              <a:latin typeface="楷体_GB2312" pitchFamily="49" charset="-122"/>
              <a:ea typeface="楷体_GB2312" pitchFamily="49" charset="-122"/>
            </a:endParaRPr>
          </a:p>
        </p:txBody>
      </p:sp>
      <p:sp>
        <p:nvSpPr>
          <p:cNvPr id="90123" name="Text Box 11"/>
          <p:cNvSpPr txBox="1">
            <a:spLocks noChangeArrowheads="1"/>
          </p:cNvSpPr>
          <p:nvPr/>
        </p:nvSpPr>
        <p:spPr bwMode="auto">
          <a:xfrm>
            <a:off x="1285852" y="0"/>
            <a:ext cx="3490914" cy="707886"/>
          </a:xfrm>
          <a:prstGeom prst="rect">
            <a:avLst/>
          </a:prstGeom>
          <a:noFill/>
          <a:ln w="9525" algn="ctr">
            <a:noFill/>
            <a:miter lim="800000"/>
            <a:headEnd/>
            <a:tailEnd/>
          </a:ln>
          <a:effectLst/>
        </p:spPr>
        <p:txBody>
          <a:bodyPr wrap="square">
            <a:spAutoFit/>
          </a:bodyPr>
          <a:lstStyle/>
          <a:p>
            <a:pPr eaLnBrk="1" hangingPunct="1">
              <a:spcBef>
                <a:spcPct val="50000"/>
              </a:spcBef>
            </a:pPr>
            <a:r>
              <a:rPr lang="zh-CN" altLang="en-US" sz="4000" dirty="0" smtClean="0">
                <a:latin typeface="Arial" charset="0"/>
                <a:ea typeface="黑体" pitchFamily="2" charset="-122"/>
              </a:rPr>
              <a:t>二、洛克</a:t>
            </a:r>
            <a:endParaRPr lang="zh-CN" altLang="en-US" sz="4000" dirty="0">
              <a:latin typeface="Arial" charset="0"/>
              <a:ea typeface="黑体" pitchFamily="2" charset="-122"/>
            </a:endParaRPr>
          </a:p>
        </p:txBody>
      </p:sp>
      <p:sp>
        <p:nvSpPr>
          <p:cNvPr id="90124" name="Text Box 12"/>
          <p:cNvSpPr txBox="1">
            <a:spLocks noChangeArrowheads="1"/>
          </p:cNvSpPr>
          <p:nvPr/>
        </p:nvSpPr>
        <p:spPr bwMode="auto">
          <a:xfrm>
            <a:off x="1643042" y="642918"/>
            <a:ext cx="7010400" cy="523220"/>
          </a:xfrm>
          <a:prstGeom prst="rect">
            <a:avLst/>
          </a:prstGeom>
          <a:noFill/>
          <a:ln w="9525" algn="ctr">
            <a:noFill/>
            <a:miter lim="800000"/>
            <a:headEnd/>
            <a:tailEnd/>
          </a:ln>
          <a:effectLst/>
        </p:spPr>
        <p:txBody>
          <a:bodyPr>
            <a:spAutoFit/>
          </a:bodyPr>
          <a:lstStyle/>
          <a:p>
            <a:pPr eaLnBrk="1" hangingPunct="1">
              <a:spcBef>
                <a:spcPct val="50000"/>
              </a:spcBef>
            </a:pPr>
            <a:r>
              <a:rPr lang="en-US" altLang="zh-CN" sz="2800" dirty="0" smtClean="0">
                <a:solidFill>
                  <a:srgbClr val="990000"/>
                </a:solidFill>
                <a:latin typeface="Arial" charset="0"/>
                <a:ea typeface="黑体" pitchFamily="2" charset="-122"/>
              </a:rPr>
              <a:t>——</a:t>
            </a:r>
            <a:r>
              <a:rPr lang="zh-CN" altLang="en-US" sz="2800" dirty="0" smtClean="0">
                <a:solidFill>
                  <a:srgbClr val="990000"/>
                </a:solidFill>
                <a:latin typeface="Arial" charset="0"/>
                <a:ea typeface="黑体" pitchFamily="2" charset="-122"/>
              </a:rPr>
              <a:t>全面阐述宪政民主思想的第一人</a:t>
            </a:r>
            <a:endParaRPr lang="zh-CN" altLang="en-US" sz="2800" dirty="0">
              <a:solidFill>
                <a:srgbClr val="990000"/>
              </a:solidFill>
              <a:latin typeface="Arial" charset="0"/>
              <a:ea typeface="黑体" pitchFamily="2" charset="-122"/>
            </a:endParaRPr>
          </a:p>
        </p:txBody>
      </p:sp>
      <p:pic>
        <p:nvPicPr>
          <p:cNvPr id="90129" name="Picture 4" descr="1"/>
          <p:cNvPicPr>
            <a:picLocks noChangeAspect="1" noChangeArrowheads="1"/>
          </p:cNvPicPr>
          <p:nvPr/>
        </p:nvPicPr>
        <p:blipFill>
          <a:blip r:embed="rId2"/>
          <a:srcRect/>
          <a:stretch>
            <a:fillRect/>
          </a:stretch>
        </p:blipFill>
        <p:spPr bwMode="auto">
          <a:xfrm>
            <a:off x="0" y="1214422"/>
            <a:ext cx="2285984" cy="3338522"/>
          </a:xfrm>
          <a:prstGeom prst="rect">
            <a:avLst/>
          </a:prstGeom>
          <a:noFill/>
          <a:ln w="9525">
            <a:noFill/>
            <a:miter lim="800000"/>
            <a:headEnd/>
            <a:tailEnd/>
          </a:ln>
        </p:spPr>
      </p:pic>
      <p:sp>
        <p:nvSpPr>
          <p:cNvPr id="20" name="Text Box 2"/>
          <p:cNvSpPr txBox="1">
            <a:spLocks noChangeArrowheads="1"/>
          </p:cNvSpPr>
          <p:nvPr/>
        </p:nvSpPr>
        <p:spPr bwMode="auto">
          <a:xfrm>
            <a:off x="2285984" y="1214422"/>
            <a:ext cx="6858016" cy="2246769"/>
          </a:xfrm>
          <a:prstGeom prst="rect">
            <a:avLst/>
          </a:prstGeom>
          <a:solidFill>
            <a:schemeClr val="tx1"/>
          </a:solidFill>
          <a:ln w="9525">
            <a:noFill/>
            <a:miter lim="800000"/>
            <a:headEnd/>
            <a:tailEnd/>
          </a:ln>
          <a:effectLst/>
        </p:spPr>
        <p:txBody>
          <a:bodyPr wrap="square">
            <a:spAutoFit/>
          </a:bodyPr>
          <a:lstStyle/>
          <a:p>
            <a:r>
              <a:rPr lang="en-US" altLang="zh-CN" sz="2800" dirty="0">
                <a:solidFill>
                  <a:schemeClr val="bg1"/>
                </a:solidFill>
                <a:ea typeface="宋体" pitchFamily="2" charset="-122"/>
              </a:rPr>
              <a:t>17</a:t>
            </a:r>
            <a:r>
              <a:rPr lang="zh-CN" altLang="en-US" sz="2800" dirty="0">
                <a:solidFill>
                  <a:schemeClr val="bg1"/>
                </a:solidFill>
                <a:ea typeface="宋体" pitchFamily="2" charset="-122"/>
              </a:rPr>
              <a:t>世纪英国最著名的哲学家和</a:t>
            </a:r>
            <a:r>
              <a:rPr lang="zh-CN" altLang="en-US" sz="2800" dirty="0" smtClean="0">
                <a:solidFill>
                  <a:schemeClr val="bg1"/>
                </a:solidFill>
                <a:ea typeface="宋体" pitchFamily="2" charset="-122"/>
              </a:rPr>
              <a:t>政治思想家</a:t>
            </a:r>
            <a:r>
              <a:rPr lang="zh-CN" altLang="en-US" sz="2800" dirty="0">
                <a:solidFill>
                  <a:schemeClr val="bg1"/>
                </a:solidFill>
                <a:ea typeface="宋体" pitchFamily="2" charset="-122"/>
              </a:rPr>
              <a:t>。洛克生活经历了</a:t>
            </a:r>
            <a:r>
              <a:rPr lang="zh-CN" altLang="en-US" sz="2800" dirty="0">
                <a:solidFill>
                  <a:srgbClr val="FFFF00"/>
                </a:solidFill>
                <a:ea typeface="宋体" pitchFamily="2" charset="-122"/>
              </a:rPr>
              <a:t>英国</a:t>
            </a:r>
            <a:r>
              <a:rPr lang="zh-CN" altLang="en-US" sz="2800" dirty="0" smtClean="0">
                <a:solidFill>
                  <a:srgbClr val="FFFF00"/>
                </a:solidFill>
                <a:ea typeface="宋体" pitchFamily="2" charset="-122"/>
              </a:rPr>
              <a:t>革命的</a:t>
            </a:r>
            <a:r>
              <a:rPr lang="zh-CN" altLang="en-US" sz="2800" dirty="0">
                <a:solidFill>
                  <a:srgbClr val="FFFF00"/>
                </a:solidFill>
                <a:ea typeface="宋体" pitchFamily="2" charset="-122"/>
              </a:rPr>
              <a:t>全过程</a:t>
            </a:r>
            <a:r>
              <a:rPr lang="en-US" altLang="zh-CN" sz="2800" dirty="0">
                <a:solidFill>
                  <a:schemeClr val="bg1"/>
                </a:solidFill>
                <a:ea typeface="宋体" pitchFamily="2" charset="-122"/>
              </a:rPr>
              <a:t>,</a:t>
            </a:r>
            <a:r>
              <a:rPr lang="zh-CN" altLang="en-US" sz="2800" dirty="0">
                <a:solidFill>
                  <a:schemeClr val="bg1"/>
                </a:solidFill>
                <a:ea typeface="宋体" pitchFamily="2" charset="-122"/>
              </a:rPr>
              <a:t>而其主要活动则是在</a:t>
            </a:r>
            <a:r>
              <a:rPr lang="zh-CN" altLang="en-US" sz="2800" dirty="0" smtClean="0">
                <a:solidFill>
                  <a:schemeClr val="bg1"/>
                </a:solidFill>
                <a:ea typeface="宋体" pitchFamily="2" charset="-122"/>
              </a:rPr>
              <a:t>革命后期</a:t>
            </a:r>
            <a:r>
              <a:rPr lang="zh-CN" altLang="en-US" sz="2800" dirty="0">
                <a:solidFill>
                  <a:schemeClr val="bg1"/>
                </a:solidFill>
                <a:ea typeface="宋体" pitchFamily="2" charset="-122"/>
              </a:rPr>
              <a:t>。</a:t>
            </a:r>
            <a:r>
              <a:rPr lang="zh-CN" altLang="en-US" sz="2800" dirty="0">
                <a:solidFill>
                  <a:srgbClr val="FFFF00"/>
                </a:solidFill>
                <a:ea typeface="宋体" pitchFamily="2" charset="-122"/>
              </a:rPr>
              <a:t>洛克曾因政治原因而逃往</a:t>
            </a:r>
            <a:r>
              <a:rPr lang="zh-CN" altLang="en-US" sz="2800" dirty="0" smtClean="0">
                <a:solidFill>
                  <a:srgbClr val="FFFF00"/>
                </a:solidFill>
                <a:ea typeface="宋体" pitchFamily="2" charset="-122"/>
              </a:rPr>
              <a:t>荷兰</a:t>
            </a:r>
            <a:r>
              <a:rPr lang="en-US" altLang="zh-CN" sz="2800" dirty="0" smtClean="0">
                <a:solidFill>
                  <a:srgbClr val="FFFF00"/>
                </a:solidFill>
                <a:ea typeface="宋体" pitchFamily="2" charset="-122"/>
              </a:rPr>
              <a:t>,</a:t>
            </a:r>
            <a:r>
              <a:rPr lang="en-US" altLang="zh-CN" sz="2800" dirty="0" smtClean="0">
                <a:solidFill>
                  <a:schemeClr val="bg1"/>
                </a:solidFill>
                <a:ea typeface="宋体" pitchFamily="2" charset="-122"/>
              </a:rPr>
              <a:t>1688</a:t>
            </a:r>
            <a:r>
              <a:rPr lang="zh-CN" altLang="en-US" sz="2800" dirty="0" smtClean="0">
                <a:solidFill>
                  <a:schemeClr val="bg1"/>
                </a:solidFill>
                <a:ea typeface="宋体" pitchFamily="2" charset="-122"/>
              </a:rPr>
              <a:t>年光荣革命后返回伦敦，</a:t>
            </a:r>
            <a:r>
              <a:rPr lang="en-US" altLang="zh-CN" sz="2800" dirty="0" smtClean="0">
                <a:solidFill>
                  <a:schemeClr val="bg1"/>
                </a:solidFill>
                <a:ea typeface="宋体" pitchFamily="2" charset="-122"/>
              </a:rPr>
              <a:t>1690</a:t>
            </a:r>
            <a:r>
              <a:rPr lang="zh-CN" altLang="en-US" sz="2800" dirty="0" smtClean="0">
                <a:solidFill>
                  <a:schemeClr val="bg1"/>
                </a:solidFill>
                <a:ea typeface="宋体" pitchFamily="2" charset="-122"/>
              </a:rPr>
              <a:t>年发表</a:t>
            </a:r>
            <a:r>
              <a:rPr lang="en-US" altLang="zh-CN" sz="2800" dirty="0" smtClean="0">
                <a:solidFill>
                  <a:schemeClr val="bg1"/>
                </a:solidFill>
                <a:ea typeface="宋体" pitchFamily="2" charset="-122"/>
              </a:rPr>
              <a:t>《</a:t>
            </a:r>
            <a:r>
              <a:rPr lang="zh-CN" altLang="en-US" sz="2800" dirty="0" smtClean="0">
                <a:solidFill>
                  <a:schemeClr val="bg1"/>
                </a:solidFill>
                <a:ea typeface="宋体" pitchFamily="2" charset="-122"/>
              </a:rPr>
              <a:t>政府论</a:t>
            </a:r>
            <a:r>
              <a:rPr lang="en-US" altLang="zh-CN" sz="2800" dirty="0" smtClean="0">
                <a:solidFill>
                  <a:schemeClr val="bg1"/>
                </a:solidFill>
                <a:ea typeface="宋体" pitchFamily="2" charset="-122"/>
              </a:rPr>
              <a:t>》</a:t>
            </a:r>
            <a:endParaRPr lang="zh-CN" altLang="en-US" sz="2800" dirty="0">
              <a:solidFill>
                <a:schemeClr val="bg1"/>
              </a:solidFill>
              <a:ea typeface="宋体" pitchFamily="2" charset="-122"/>
            </a:endParaRPr>
          </a:p>
        </p:txBody>
      </p:sp>
      <p:sp>
        <p:nvSpPr>
          <p:cNvPr id="10" name="TextBox 9"/>
          <p:cNvSpPr txBox="1"/>
          <p:nvPr/>
        </p:nvSpPr>
        <p:spPr>
          <a:xfrm>
            <a:off x="2357422" y="3500438"/>
            <a:ext cx="6955750" cy="461665"/>
          </a:xfrm>
          <a:prstGeom prst="rect">
            <a:avLst/>
          </a:prstGeom>
          <a:noFill/>
        </p:spPr>
        <p:txBody>
          <a:bodyPr wrap="none" rtlCol="0">
            <a:spAutoFit/>
          </a:bodyPr>
          <a:lstStyle/>
          <a:p>
            <a:r>
              <a:rPr lang="zh-CN" altLang="en-US" sz="2400" b="1" dirty="0" smtClean="0">
                <a:solidFill>
                  <a:srgbClr val="0000FF"/>
                </a:solidFill>
              </a:rPr>
              <a:t>思考：洛克</a:t>
            </a:r>
            <a:r>
              <a:rPr lang="en-US" altLang="zh-CN" sz="2400" b="1" dirty="0" smtClean="0">
                <a:solidFill>
                  <a:srgbClr val="0000FF"/>
                </a:solidFill>
              </a:rPr>
              <a:t>《</a:t>
            </a:r>
            <a:r>
              <a:rPr lang="zh-CN" altLang="en-US" sz="2400" b="1" dirty="0" smtClean="0">
                <a:solidFill>
                  <a:srgbClr val="0000FF"/>
                </a:solidFill>
              </a:rPr>
              <a:t>政府论</a:t>
            </a:r>
            <a:r>
              <a:rPr lang="en-US" altLang="zh-CN" sz="2400" b="1" dirty="0" smtClean="0">
                <a:solidFill>
                  <a:srgbClr val="0000FF"/>
                </a:solidFill>
              </a:rPr>
              <a:t>》</a:t>
            </a:r>
            <a:r>
              <a:rPr lang="zh-CN" altLang="en-US" sz="2400" b="1" dirty="0" smtClean="0">
                <a:solidFill>
                  <a:srgbClr val="0000FF"/>
                </a:solidFill>
              </a:rPr>
              <a:t>发表的背景和目的是什么？</a:t>
            </a:r>
            <a:endParaRPr lang="zh-CN" altLang="en-US" sz="2400" b="1" dirty="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90120"/>
                                        </p:tgtEl>
                                        <p:attrNameLst>
                                          <p:attrName>style.visibility</p:attrName>
                                        </p:attrNameLst>
                                      </p:cBhvr>
                                      <p:to>
                                        <p:strVal val="visible"/>
                                      </p:to>
                                    </p:set>
                                    <p:anim calcmode="lin" valueType="num">
                                      <p:cBhvr>
                                        <p:cTn id="7" dur="500" fill="hold"/>
                                        <p:tgtEl>
                                          <p:spTgt spid="90120"/>
                                        </p:tgtEl>
                                        <p:attrNameLst>
                                          <p:attrName>ppt_w</p:attrName>
                                        </p:attrNameLst>
                                      </p:cBhvr>
                                      <p:tavLst>
                                        <p:tav tm="0">
                                          <p:val>
                                            <p:fltVal val="0"/>
                                          </p:val>
                                        </p:tav>
                                        <p:tav tm="100000">
                                          <p:val>
                                            <p:strVal val="#ppt_w"/>
                                          </p:val>
                                        </p:tav>
                                      </p:tavLst>
                                    </p:anim>
                                    <p:anim calcmode="lin" valueType="num">
                                      <p:cBhvr>
                                        <p:cTn id="8" dur="500" fill="hold"/>
                                        <p:tgtEl>
                                          <p:spTgt spid="90120"/>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90121"/>
                                        </p:tgtEl>
                                        <p:attrNameLst>
                                          <p:attrName>style.visibility</p:attrName>
                                        </p:attrNameLst>
                                      </p:cBhvr>
                                      <p:to>
                                        <p:strVal val="visible"/>
                                      </p:to>
                                    </p:set>
                                    <p:animEffect transition="in" filter="slide(fromLeft)">
                                      <p:cBhvr>
                                        <p:cTn id="13" dur="500"/>
                                        <p:tgtEl>
                                          <p:spTgt spid="90121"/>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2" fill="hold" grpId="0" nodeType="clickEffect">
                                  <p:stCondLst>
                                    <p:cond delay="0"/>
                                  </p:stCondLst>
                                  <p:childTnLst>
                                    <p:set>
                                      <p:cBhvr>
                                        <p:cTn id="17" dur="1" fill="hold">
                                          <p:stCondLst>
                                            <p:cond delay="0"/>
                                          </p:stCondLst>
                                        </p:cTn>
                                        <p:tgtEl>
                                          <p:spTgt spid="90122"/>
                                        </p:tgtEl>
                                        <p:attrNameLst>
                                          <p:attrName>style.visibility</p:attrName>
                                        </p:attrNameLst>
                                      </p:cBhvr>
                                      <p:to>
                                        <p:strVal val="visible"/>
                                      </p:to>
                                    </p:set>
                                    <p:animEffect transition="in" filter="slide(fromRight)">
                                      <p:cBhvr>
                                        <p:cTn id="18" dur="500"/>
                                        <p:tgtEl>
                                          <p:spTgt spid="90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20" grpId="0"/>
      <p:bldP spid="90121" grpId="0"/>
      <p:bldP spid="9012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ChangeArrowheads="1"/>
          </p:cNvSpPr>
          <p:nvPr/>
        </p:nvSpPr>
        <p:spPr bwMode="auto">
          <a:xfrm>
            <a:off x="642910" y="357166"/>
            <a:ext cx="9144000" cy="646331"/>
          </a:xfrm>
          <a:prstGeom prst="rect">
            <a:avLst/>
          </a:prstGeom>
          <a:noFill/>
          <a:ln w="9525">
            <a:noFill/>
            <a:miter lim="800000"/>
            <a:headEnd/>
            <a:tailEnd/>
          </a:ln>
          <a:effectLst/>
        </p:spPr>
        <p:txBody>
          <a:bodyPr>
            <a:spAutoFit/>
          </a:bodyPr>
          <a:lstStyle/>
          <a:p>
            <a:pPr eaLnBrk="1" hangingPunct="1"/>
            <a:r>
              <a:rPr kumimoji="1" lang="en-US" altLang="zh-CN" dirty="0">
                <a:latin typeface="楷体_GB2312" pitchFamily="49" charset="-122"/>
                <a:ea typeface="楷体_GB2312" pitchFamily="49" charset="-122"/>
              </a:rPr>
              <a:t>    </a:t>
            </a:r>
            <a:r>
              <a:rPr kumimoji="1" lang="zh-CN" altLang="en-US" sz="3600" b="1" dirty="0" smtClean="0">
                <a:latin typeface="楷体_GB2312" pitchFamily="49" charset="-122"/>
                <a:ea typeface="楷体_GB2312" pitchFamily="49" charset="-122"/>
              </a:rPr>
              <a:t>（二）、</a:t>
            </a:r>
            <a:r>
              <a:rPr kumimoji="1" lang="zh-CN" altLang="en-US" sz="3600" b="1" dirty="0">
                <a:latin typeface="楷体_GB2312" pitchFamily="49" charset="-122"/>
                <a:ea typeface="楷体_GB2312" pitchFamily="49" charset="-122"/>
              </a:rPr>
              <a:t>洛克的主要思想</a:t>
            </a:r>
          </a:p>
        </p:txBody>
      </p:sp>
      <p:sp>
        <p:nvSpPr>
          <p:cNvPr id="91142" name="Rectangle 6"/>
          <p:cNvSpPr>
            <a:spLocks noChangeArrowheads="1"/>
          </p:cNvSpPr>
          <p:nvPr/>
        </p:nvSpPr>
        <p:spPr bwMode="auto">
          <a:xfrm>
            <a:off x="0" y="5429264"/>
            <a:ext cx="9144000" cy="523220"/>
          </a:xfrm>
          <a:prstGeom prst="rect">
            <a:avLst/>
          </a:prstGeom>
          <a:noFill/>
          <a:ln w="9525">
            <a:noFill/>
            <a:miter lim="800000"/>
            <a:headEnd/>
            <a:tailEnd/>
          </a:ln>
          <a:effectLst/>
        </p:spPr>
        <p:txBody>
          <a:bodyPr>
            <a:spAutoFit/>
          </a:bodyPr>
          <a:lstStyle/>
          <a:p>
            <a:pPr eaLnBrk="1" hangingPunct="1"/>
            <a:r>
              <a:rPr kumimoji="1" lang="en-US" altLang="zh-CN" sz="2800" b="1" dirty="0">
                <a:solidFill>
                  <a:srgbClr val="FF0000"/>
                </a:solidFill>
                <a:latin typeface="楷体_GB2312" pitchFamily="49" charset="-122"/>
                <a:ea typeface="楷体_GB2312" pitchFamily="49" charset="-122"/>
              </a:rPr>
              <a:t>    </a:t>
            </a:r>
            <a:endParaRPr lang="zh-CN" altLang="en-US" sz="2800" b="1" dirty="0">
              <a:solidFill>
                <a:srgbClr val="FF0000"/>
              </a:solidFill>
              <a:latin typeface="楷体_GB2312" pitchFamily="49" charset="-122"/>
              <a:ea typeface="楷体_GB2312" pitchFamily="49" charset="-122"/>
            </a:endParaRPr>
          </a:p>
        </p:txBody>
      </p:sp>
      <p:sp>
        <p:nvSpPr>
          <p:cNvPr id="91145" name="Oval 9" descr="a84052088e6537860a7b82dc1">
            <a:hlinkClick r:id="rId2" action="ppaction://hlinksldjump"/>
          </p:cNvPr>
          <p:cNvSpPr>
            <a:spLocks noChangeArrowheads="1"/>
          </p:cNvSpPr>
          <p:nvPr/>
        </p:nvSpPr>
        <p:spPr bwMode="auto">
          <a:xfrm>
            <a:off x="0" y="304800"/>
            <a:ext cx="1219200" cy="914400"/>
          </a:xfrm>
          <a:prstGeom prst="ellipse">
            <a:avLst/>
          </a:prstGeom>
          <a:blipFill dpi="0" rotWithShape="0">
            <a:blip r:embed="rId3"/>
            <a:srcRect/>
            <a:stretch>
              <a:fillRect/>
            </a:stretch>
          </a:blipFill>
          <a:ln w="9525" algn="ctr">
            <a:solidFill>
              <a:schemeClr val="tx1"/>
            </a:solidFill>
            <a:round/>
            <a:headEnd/>
            <a:tailEnd/>
          </a:ln>
          <a:effectLst/>
        </p:spPr>
        <p:txBody>
          <a:bodyPr wrap="none" anchor="ctr"/>
          <a:lstStyle/>
          <a:p>
            <a:endParaRPr lang="zh-CN" altLang="en-US"/>
          </a:p>
        </p:txBody>
      </p:sp>
      <p:sp>
        <p:nvSpPr>
          <p:cNvPr id="17" name="矩形 16"/>
          <p:cNvSpPr/>
          <p:nvPr/>
        </p:nvSpPr>
        <p:spPr>
          <a:xfrm>
            <a:off x="0" y="5072074"/>
            <a:ext cx="8776762" cy="646331"/>
          </a:xfrm>
          <a:prstGeom prst="rect">
            <a:avLst/>
          </a:prstGeom>
        </p:spPr>
        <p:txBody>
          <a:bodyPr wrap="none">
            <a:spAutoFit/>
          </a:bodyPr>
          <a:lstStyle/>
          <a:p>
            <a:r>
              <a:rPr kumimoji="1" lang="en-US" altLang="zh-CN" sz="3600" b="1" dirty="0" smtClean="0">
                <a:solidFill>
                  <a:srgbClr val="FF0000"/>
                </a:solidFill>
                <a:latin typeface="Arial" charset="0"/>
                <a:ea typeface="楷体_GB2312" pitchFamily="49" charset="-122"/>
              </a:rPr>
              <a:t>1</a:t>
            </a:r>
            <a:r>
              <a:rPr kumimoji="1" lang="zh-CN" altLang="en-US" sz="3600" b="1" dirty="0" smtClean="0">
                <a:solidFill>
                  <a:srgbClr val="FF0000"/>
                </a:solidFill>
                <a:latin typeface="Arial" charset="0"/>
                <a:ea typeface="楷体_GB2312" pitchFamily="49" charset="-122"/>
              </a:rPr>
              <a:t>、</a:t>
            </a:r>
            <a:r>
              <a:rPr lang="zh-CN" altLang="en-US" sz="3600" b="1" dirty="0" smtClean="0">
                <a:solidFill>
                  <a:srgbClr val="FF0000"/>
                </a:solidFill>
                <a:latin typeface="楷体_GB2312" pitchFamily="49" charset="-122"/>
                <a:ea typeface="楷体_GB2312" pitchFamily="49" charset="-122"/>
              </a:rPr>
              <a:t>天赋人权</a:t>
            </a:r>
            <a:r>
              <a:rPr lang="en-US" altLang="zh-CN" sz="3600" b="1" dirty="0" smtClean="0">
                <a:solidFill>
                  <a:srgbClr val="FF0000"/>
                </a:solidFill>
                <a:latin typeface="Arial"/>
                <a:ea typeface="楷体_GB2312" pitchFamily="49" charset="-122"/>
              </a:rPr>
              <a:t>——</a:t>
            </a:r>
            <a:r>
              <a:rPr lang="zh-CN" altLang="en-US" sz="3600" b="1" u="sng" dirty="0" smtClean="0">
                <a:solidFill>
                  <a:srgbClr val="FF0000"/>
                </a:solidFill>
                <a:latin typeface="楷体_GB2312" pitchFamily="49" charset="-122"/>
                <a:ea typeface="楷体_GB2312" pitchFamily="49" charset="-122"/>
              </a:rPr>
              <a:t>第一次系统提出</a:t>
            </a:r>
            <a:r>
              <a:rPr lang="zh-CN" altLang="en-US" sz="3600" b="1" dirty="0" smtClean="0">
                <a:solidFill>
                  <a:srgbClr val="FF0000"/>
                </a:solidFill>
                <a:latin typeface="楷体_GB2312" pitchFamily="49" charset="-122"/>
                <a:ea typeface="楷体_GB2312" pitchFamily="49" charset="-122"/>
              </a:rPr>
              <a:t>天赋人权</a:t>
            </a:r>
            <a:endParaRPr lang="zh-CN" altLang="en-US" sz="3600" b="1" dirty="0">
              <a:solidFill>
                <a:srgbClr val="FF0000"/>
              </a:solidFill>
              <a:latin typeface="楷体_GB2312" pitchFamily="49" charset="-122"/>
              <a:ea typeface="楷体_GB2312" pitchFamily="49" charset="-122"/>
            </a:endParaRPr>
          </a:p>
        </p:txBody>
      </p:sp>
      <p:sp>
        <p:nvSpPr>
          <p:cNvPr id="18" name="矩形 17"/>
          <p:cNvSpPr/>
          <p:nvPr/>
        </p:nvSpPr>
        <p:spPr>
          <a:xfrm>
            <a:off x="0" y="1142984"/>
            <a:ext cx="9501222" cy="3970318"/>
          </a:xfrm>
          <a:prstGeom prst="rect">
            <a:avLst/>
          </a:prstGeom>
        </p:spPr>
        <p:txBody>
          <a:bodyPr wrap="square">
            <a:spAutoFit/>
          </a:bodyPr>
          <a:lstStyle/>
          <a:p>
            <a:endParaRPr lang="en-US" altLang="zh-CN" sz="2800" b="1" dirty="0" smtClean="0">
              <a:ea typeface="宋体" pitchFamily="2" charset="-122"/>
            </a:endParaRPr>
          </a:p>
          <a:p>
            <a:endParaRPr lang="en-US" altLang="zh-CN" sz="2800" b="1" dirty="0" smtClean="0">
              <a:ea typeface="宋体" pitchFamily="2" charset="-122"/>
            </a:endParaRPr>
          </a:p>
          <a:p>
            <a:endParaRPr lang="en-US" altLang="zh-CN" sz="2800" b="1" dirty="0" smtClean="0">
              <a:ea typeface="宋体" pitchFamily="2" charset="-122"/>
            </a:endParaRPr>
          </a:p>
          <a:p>
            <a:endParaRPr lang="en-US" altLang="zh-CN" sz="2800" b="1" dirty="0" smtClean="0">
              <a:ea typeface="宋体" pitchFamily="2" charset="-122"/>
            </a:endParaRPr>
          </a:p>
          <a:p>
            <a:endParaRPr lang="en-US" altLang="zh-CN" sz="2800" b="1" dirty="0" smtClean="0">
              <a:ea typeface="宋体" pitchFamily="2" charset="-122"/>
            </a:endParaRPr>
          </a:p>
          <a:p>
            <a:r>
              <a:rPr lang="zh-CN" altLang="en-US" sz="2800" b="1" dirty="0" smtClean="0">
                <a:ea typeface="宋体" pitchFamily="2" charset="-122"/>
              </a:rPr>
              <a:t>思考：</a:t>
            </a:r>
            <a:r>
              <a:rPr lang="zh-CN" altLang="en-US" sz="2800" b="1" dirty="0" smtClean="0">
                <a:solidFill>
                  <a:srgbClr val="0000FF"/>
                </a:solidFill>
                <a:ea typeface="宋体" pitchFamily="2" charset="-122"/>
              </a:rPr>
              <a:t>（</a:t>
            </a:r>
            <a:r>
              <a:rPr lang="en-US" altLang="zh-CN" sz="2800" b="1" dirty="0" smtClean="0">
                <a:solidFill>
                  <a:srgbClr val="0000FF"/>
                </a:solidFill>
                <a:ea typeface="宋体" pitchFamily="2" charset="-122"/>
              </a:rPr>
              <a:t>1</a:t>
            </a:r>
            <a:r>
              <a:rPr lang="zh-CN" altLang="en-US" sz="2800" b="1" dirty="0" smtClean="0">
                <a:solidFill>
                  <a:srgbClr val="0000FF"/>
                </a:solidFill>
                <a:ea typeface="宋体" pitchFamily="2" charset="-122"/>
              </a:rPr>
              <a:t>）洛克如何发展了天赋人权说？</a:t>
            </a:r>
          </a:p>
          <a:p>
            <a:r>
              <a:rPr lang="zh-CN" altLang="en-US" sz="2800" b="1" dirty="0" smtClean="0">
                <a:ea typeface="宋体" pitchFamily="2" charset="-122"/>
              </a:rPr>
              <a:t>                  </a:t>
            </a:r>
            <a:r>
              <a:rPr lang="zh-CN" altLang="en-US" sz="2800" b="1" dirty="0" smtClean="0">
                <a:ea typeface="黑体" pitchFamily="49" charset="-122"/>
              </a:rPr>
              <a:t>将之理解为生命、自由、财产等权利。</a:t>
            </a:r>
          </a:p>
          <a:p>
            <a:r>
              <a:rPr lang="zh-CN" altLang="en-US" sz="2800" b="1" dirty="0" smtClean="0">
                <a:solidFill>
                  <a:srgbClr val="002060"/>
                </a:solidFill>
                <a:ea typeface="宋体" pitchFamily="2" charset="-122"/>
              </a:rPr>
              <a:t>              </a:t>
            </a:r>
            <a:r>
              <a:rPr lang="zh-CN" altLang="en-US" sz="2800" b="1" dirty="0" smtClean="0">
                <a:solidFill>
                  <a:srgbClr val="0000FF"/>
                </a:solidFill>
                <a:ea typeface="宋体" pitchFamily="2" charset="-122"/>
              </a:rPr>
              <a:t>（</a:t>
            </a:r>
            <a:r>
              <a:rPr lang="en-US" altLang="zh-CN" sz="2800" b="1" dirty="0" smtClean="0">
                <a:solidFill>
                  <a:srgbClr val="0000FF"/>
                </a:solidFill>
                <a:ea typeface="宋体" pitchFamily="2" charset="-122"/>
              </a:rPr>
              <a:t>2</a:t>
            </a:r>
            <a:r>
              <a:rPr lang="zh-CN" altLang="en-US" sz="2800" b="1" dirty="0" smtClean="0">
                <a:solidFill>
                  <a:srgbClr val="0000FF"/>
                </a:solidFill>
                <a:ea typeface="宋体" pitchFamily="2" charset="-122"/>
              </a:rPr>
              <a:t>）这些人权有何特点？</a:t>
            </a:r>
          </a:p>
          <a:p>
            <a:r>
              <a:rPr lang="zh-CN" altLang="en-US" sz="2800" b="1" dirty="0" smtClean="0">
                <a:ea typeface="宋体" pitchFamily="2" charset="-122"/>
              </a:rPr>
              <a:t>                  </a:t>
            </a:r>
            <a:r>
              <a:rPr lang="zh-CN" altLang="en-US" sz="2800" b="1" dirty="0" smtClean="0">
                <a:ea typeface="黑体" pitchFamily="49" charset="-122"/>
              </a:rPr>
              <a:t>是上帝赋予的，人与人的权利是平等的。</a:t>
            </a:r>
            <a:endParaRPr lang="zh-CN" altLang="en-US" sz="2800" b="1" dirty="0">
              <a:ea typeface="黑体" pitchFamily="49" charset="-122"/>
            </a:endParaRPr>
          </a:p>
        </p:txBody>
      </p:sp>
      <p:sp>
        <p:nvSpPr>
          <p:cNvPr id="19" name="矩形 18"/>
          <p:cNvSpPr/>
          <p:nvPr/>
        </p:nvSpPr>
        <p:spPr>
          <a:xfrm>
            <a:off x="214282" y="1285860"/>
            <a:ext cx="8001056" cy="1815882"/>
          </a:xfrm>
          <a:prstGeom prst="rect">
            <a:avLst/>
          </a:prstGeom>
        </p:spPr>
        <p:txBody>
          <a:bodyPr wrap="square">
            <a:spAutoFit/>
          </a:bodyPr>
          <a:lstStyle/>
          <a:p>
            <a:r>
              <a:rPr lang="zh-CN" altLang="en-US" sz="2800" dirty="0" smtClean="0">
                <a:latin typeface="Arial"/>
                <a:ea typeface="黑体" pitchFamily="49" charset="-122"/>
              </a:rPr>
              <a:t>材料四：“</a:t>
            </a:r>
            <a:r>
              <a:rPr lang="zh-CN" altLang="en-US" sz="2800" dirty="0" smtClean="0">
                <a:latin typeface="黑体" pitchFamily="49" charset="-122"/>
                <a:ea typeface="黑体" pitchFamily="49" charset="-122"/>
              </a:rPr>
              <a:t>每个人生来就享有与他人同等的包括生命、自由和财产权在内的一系列自然权利，这些权利乃是由自然法加以昭示并予以保护的，任何外在的力量都无权予以损害和剥夺。</a:t>
            </a:r>
            <a:r>
              <a:rPr lang="zh-CN" altLang="en-US" sz="2800" dirty="0" smtClean="0">
                <a:solidFill>
                  <a:schemeClr val="accent2"/>
                </a:solidFill>
                <a:latin typeface="Arial"/>
                <a:ea typeface="黑体" pitchFamily="49" charset="-122"/>
              </a:rPr>
              <a:t>”</a:t>
            </a:r>
            <a:r>
              <a:rPr lang="zh-CN" altLang="en-US" sz="2800" dirty="0" smtClean="0">
                <a:solidFill>
                  <a:schemeClr val="accent2"/>
                </a:solidFill>
                <a:latin typeface="黑体" pitchFamily="49" charset="-122"/>
                <a:ea typeface="黑体" pitchFamily="49" charset="-122"/>
              </a:rPr>
              <a:t> </a:t>
            </a:r>
            <a:endParaRPr lang="zh-CN" altLang="en-US" sz="2800" dirty="0"/>
          </a:p>
        </p:txBody>
      </p:sp>
      <p:cxnSp>
        <p:nvCxnSpPr>
          <p:cNvPr id="11" name="直接连接符 10"/>
          <p:cNvCxnSpPr/>
          <p:nvPr/>
        </p:nvCxnSpPr>
        <p:spPr>
          <a:xfrm>
            <a:off x="285720" y="2143116"/>
            <a:ext cx="3071834" cy="1588"/>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5715008" y="1785926"/>
            <a:ext cx="1071570" cy="1588"/>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8">
                                            <p:txEl>
                                              <p:pRg st="6" end="6"/>
                                            </p:txEl>
                                          </p:spTgt>
                                        </p:tgtEl>
                                        <p:attrNameLst>
                                          <p:attrName>style.visibility</p:attrName>
                                        </p:attrNameLst>
                                      </p:cBhvr>
                                      <p:to>
                                        <p:strVal val="visible"/>
                                      </p:to>
                                    </p:set>
                                    <p:animEffect transition="in" filter="blinds(horizontal)">
                                      <p:cBhvr>
                                        <p:cTn id="12" dur="500"/>
                                        <p:tgtEl>
                                          <p:spTgt spid="18">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blinds(horizontal)">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8">
                                            <p:txEl>
                                              <p:pRg st="8" end="8"/>
                                            </p:txEl>
                                          </p:spTgt>
                                        </p:tgtEl>
                                        <p:attrNameLst>
                                          <p:attrName>style.visibility</p:attrName>
                                        </p:attrNameLst>
                                      </p:cBhvr>
                                      <p:to>
                                        <p:strVal val="visible"/>
                                      </p:to>
                                    </p:set>
                                    <p:animEffect transition="in" filter="blinds(horizontal)">
                                      <p:cBhvr>
                                        <p:cTn id="22" dur="500"/>
                                        <p:tgtEl>
                                          <p:spTgt spid="18">
                                            <p:txEl>
                                              <p:pRg st="8" end="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91142"/>
                                        </p:tgtEl>
                                        <p:attrNameLst>
                                          <p:attrName>style.visibility</p:attrName>
                                        </p:attrNameLst>
                                      </p:cBhvr>
                                      <p:to>
                                        <p:strVal val="visible"/>
                                      </p:to>
                                    </p:set>
                                    <p:anim calcmode="lin" valueType="num">
                                      <p:cBhvr>
                                        <p:cTn id="27" dur="500" fill="hold"/>
                                        <p:tgtEl>
                                          <p:spTgt spid="91142"/>
                                        </p:tgtEl>
                                        <p:attrNameLst>
                                          <p:attrName>ppt_w</p:attrName>
                                        </p:attrNameLst>
                                      </p:cBhvr>
                                      <p:tavLst>
                                        <p:tav tm="0">
                                          <p:val>
                                            <p:fltVal val="0"/>
                                          </p:val>
                                        </p:tav>
                                        <p:tav tm="100000">
                                          <p:val>
                                            <p:strVal val="#ppt_w"/>
                                          </p:val>
                                        </p:tav>
                                      </p:tavLst>
                                    </p:anim>
                                    <p:anim calcmode="lin" valueType="num">
                                      <p:cBhvr>
                                        <p:cTn id="28" dur="500" fill="hold"/>
                                        <p:tgtEl>
                                          <p:spTgt spid="91142"/>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nodeType="clickEffect">
                                  <p:stCondLst>
                                    <p:cond delay="0"/>
                                  </p:stCondLst>
                                  <p:childTnLst>
                                    <p:set>
                                      <p:cBhvr>
                                        <p:cTn id="32" dur="1" fill="hold">
                                          <p:stCondLst>
                                            <p:cond delay="0"/>
                                          </p:stCondLst>
                                        </p:cTn>
                                        <p:tgtEl>
                                          <p:spTgt spid="17">
                                            <p:txEl>
                                              <p:pRg st="0" end="0"/>
                                            </p:txEl>
                                          </p:spTgt>
                                        </p:tgtEl>
                                        <p:attrNameLst>
                                          <p:attrName>style.visibility</p:attrName>
                                        </p:attrNameLst>
                                      </p:cBhvr>
                                      <p:to>
                                        <p:strVal val="visible"/>
                                      </p:to>
                                    </p:set>
                                    <p:animEffect transition="in" filter="blinds(horizontal)">
                                      <p:cBhvr>
                                        <p:cTn id="33" dur="500"/>
                                        <p:tgtEl>
                                          <p:spTgt spid="1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4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57158" y="214290"/>
            <a:ext cx="8572560" cy="584775"/>
          </a:xfrm>
          <a:prstGeom prst="rect">
            <a:avLst/>
          </a:prstGeom>
        </p:spPr>
        <p:txBody>
          <a:bodyPr wrap="square">
            <a:spAutoFit/>
          </a:bodyPr>
          <a:lstStyle/>
          <a:p>
            <a:pPr algn="ctr"/>
            <a:r>
              <a:rPr lang="zh-CN" alt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既然是天赋人权，洛克认为如何来保障人权呢？</a:t>
            </a:r>
            <a:endParaRPr lang="zh-CN" altLang="en-US"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矩形 2"/>
          <p:cNvSpPr/>
          <p:nvPr/>
        </p:nvSpPr>
        <p:spPr>
          <a:xfrm>
            <a:off x="500034" y="1643050"/>
            <a:ext cx="8001056" cy="2031325"/>
          </a:xfrm>
          <a:prstGeom prst="rect">
            <a:avLst/>
          </a:prstGeom>
        </p:spPr>
        <p:txBody>
          <a:bodyPr wrap="square">
            <a:spAutoFit/>
          </a:bodyPr>
          <a:lstStyle/>
          <a:p>
            <a:pPr>
              <a:lnSpc>
                <a:spcPct val="80000"/>
              </a:lnSpc>
              <a:spcBef>
                <a:spcPct val="50000"/>
              </a:spcBef>
            </a:pPr>
            <a:r>
              <a:rPr lang="zh-CN" altLang="en-US" sz="2800" b="1" dirty="0" smtClean="0">
                <a:latin typeface="+mj-ea"/>
              </a:rPr>
              <a:t>材料五：</a:t>
            </a:r>
            <a:endParaRPr lang="en-US" altLang="zh-CN" sz="2800" b="1" dirty="0" smtClean="0">
              <a:latin typeface="+mj-ea"/>
            </a:endParaRPr>
          </a:p>
          <a:p>
            <a:pPr>
              <a:lnSpc>
                <a:spcPct val="80000"/>
              </a:lnSpc>
              <a:spcBef>
                <a:spcPct val="50000"/>
              </a:spcBef>
            </a:pPr>
            <a:r>
              <a:rPr lang="en-US" altLang="zh-CN" sz="2800" b="1" dirty="0" smtClean="0">
                <a:latin typeface="+mj-ea"/>
              </a:rPr>
              <a:t>“</a:t>
            </a:r>
            <a:r>
              <a:rPr lang="zh-CN" altLang="en-US" sz="2800" b="1" dirty="0" smtClean="0">
                <a:latin typeface="+mj-ea"/>
              </a:rPr>
              <a:t>处于政府之下的人们的自由，应有长期有效的规则作为生活的准绳，这种规则为社会一切成员所共同遵守，并为社会所建立的立法机关所制定。”</a:t>
            </a:r>
            <a:endParaRPr lang="zh-CN" altLang="en-US" sz="2800" b="1" dirty="0">
              <a:latin typeface="+mj-ea"/>
            </a:endParaRPr>
          </a:p>
        </p:txBody>
      </p:sp>
      <p:sp>
        <p:nvSpPr>
          <p:cNvPr id="4" name="矩形 3"/>
          <p:cNvSpPr/>
          <p:nvPr/>
        </p:nvSpPr>
        <p:spPr>
          <a:xfrm>
            <a:off x="500034" y="3643314"/>
            <a:ext cx="8215370" cy="781752"/>
          </a:xfrm>
          <a:prstGeom prst="rect">
            <a:avLst/>
          </a:prstGeom>
        </p:spPr>
        <p:txBody>
          <a:bodyPr wrap="square">
            <a:spAutoFit/>
          </a:bodyPr>
          <a:lstStyle/>
          <a:p>
            <a:pPr>
              <a:lnSpc>
                <a:spcPct val="80000"/>
              </a:lnSpc>
              <a:spcBef>
                <a:spcPct val="50000"/>
              </a:spcBef>
            </a:pPr>
            <a:r>
              <a:rPr lang="en-US" altLang="zh-CN" sz="2800" b="1" dirty="0" smtClean="0">
                <a:latin typeface="+mn-ea"/>
              </a:rPr>
              <a:t>“</a:t>
            </a:r>
            <a:r>
              <a:rPr lang="zh-CN" altLang="en-US" sz="2800" b="1" dirty="0" smtClean="0">
                <a:latin typeface="+mn-ea"/>
              </a:rPr>
              <a:t>每个个人和其他最卑微的人都平等地受制于那些他自己作为立法机关一部分所制定的法律”</a:t>
            </a:r>
            <a:endParaRPr lang="zh-CN" altLang="en-US" sz="2800" b="1" dirty="0">
              <a:latin typeface="+mn-ea"/>
            </a:endParaRPr>
          </a:p>
        </p:txBody>
      </p:sp>
      <p:cxnSp>
        <p:nvCxnSpPr>
          <p:cNvPr id="8" name="直接连接符 7"/>
          <p:cNvCxnSpPr/>
          <p:nvPr/>
        </p:nvCxnSpPr>
        <p:spPr>
          <a:xfrm>
            <a:off x="642910" y="2857496"/>
            <a:ext cx="714380" cy="1588"/>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6786578" y="2928934"/>
            <a:ext cx="1357322" cy="1588"/>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1071538" y="3214686"/>
            <a:ext cx="1214446" cy="1588"/>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a:off x="5643570" y="3214686"/>
            <a:ext cx="1285884" cy="1588"/>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a:off x="5715008" y="3929066"/>
            <a:ext cx="785818" cy="1588"/>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0" y="4572008"/>
            <a:ext cx="6138219" cy="523220"/>
          </a:xfrm>
          <a:prstGeom prst="rect">
            <a:avLst/>
          </a:prstGeom>
          <a:noFill/>
        </p:spPr>
        <p:txBody>
          <a:bodyPr wrap="none" rtlCol="0">
            <a:spAutoFit/>
          </a:bodyPr>
          <a:lstStyle/>
          <a:p>
            <a:r>
              <a:rPr lang="zh-CN" altLang="en-US" sz="2800" b="1" dirty="0" smtClean="0">
                <a:solidFill>
                  <a:srgbClr val="0000FF"/>
                </a:solidFill>
              </a:rPr>
              <a:t>思考：（</a:t>
            </a:r>
            <a:r>
              <a:rPr lang="en-US" altLang="zh-CN" sz="2800" b="1" dirty="0" smtClean="0">
                <a:solidFill>
                  <a:srgbClr val="0000FF"/>
                </a:solidFill>
              </a:rPr>
              <a:t>1</a:t>
            </a:r>
            <a:r>
              <a:rPr lang="zh-CN" altLang="en-US" sz="2800" b="1" dirty="0" smtClean="0">
                <a:solidFill>
                  <a:srgbClr val="0000FF"/>
                </a:solidFill>
              </a:rPr>
              <a:t>）、洛克认为什么是法律？</a:t>
            </a:r>
            <a:endParaRPr lang="zh-CN" altLang="en-US" sz="2800" b="1" dirty="0">
              <a:solidFill>
                <a:srgbClr val="0000FF"/>
              </a:solidFill>
            </a:endParaRPr>
          </a:p>
        </p:txBody>
      </p:sp>
      <p:sp>
        <p:nvSpPr>
          <p:cNvPr id="28" name="TextBox 27"/>
          <p:cNvSpPr txBox="1"/>
          <p:nvPr/>
        </p:nvSpPr>
        <p:spPr>
          <a:xfrm>
            <a:off x="1071538" y="5143512"/>
            <a:ext cx="4643470" cy="523220"/>
          </a:xfrm>
          <a:prstGeom prst="rect">
            <a:avLst/>
          </a:prstGeom>
          <a:noFill/>
        </p:spPr>
        <p:txBody>
          <a:bodyPr wrap="square" rtlCol="0">
            <a:spAutoFit/>
          </a:bodyPr>
          <a:lstStyle/>
          <a:p>
            <a:r>
              <a:rPr lang="zh-CN" altLang="en-US" sz="2800" b="1" dirty="0" smtClean="0">
                <a:solidFill>
                  <a:srgbClr val="0000FF"/>
                </a:solidFill>
              </a:rPr>
              <a:t>（</a:t>
            </a:r>
            <a:r>
              <a:rPr lang="en-US" altLang="zh-CN" sz="2800" b="1" dirty="0" smtClean="0">
                <a:solidFill>
                  <a:srgbClr val="0000FF"/>
                </a:solidFill>
              </a:rPr>
              <a:t>2</a:t>
            </a:r>
            <a:r>
              <a:rPr lang="zh-CN" altLang="en-US" sz="2800" b="1" dirty="0" smtClean="0">
                <a:solidFill>
                  <a:srgbClr val="0000FF"/>
                </a:solidFill>
              </a:rPr>
              <a:t>）、应由谁来制定法律？</a:t>
            </a:r>
            <a:endParaRPr lang="zh-CN" altLang="en-US" sz="2800" b="1" dirty="0">
              <a:solidFill>
                <a:srgbClr val="0000FF"/>
              </a:solidFill>
            </a:endParaRPr>
          </a:p>
        </p:txBody>
      </p:sp>
      <p:sp>
        <p:nvSpPr>
          <p:cNvPr id="29" name="TextBox 28"/>
          <p:cNvSpPr txBox="1"/>
          <p:nvPr/>
        </p:nvSpPr>
        <p:spPr>
          <a:xfrm>
            <a:off x="1071538" y="5572140"/>
            <a:ext cx="5777544" cy="523220"/>
          </a:xfrm>
          <a:prstGeom prst="rect">
            <a:avLst/>
          </a:prstGeom>
          <a:noFill/>
        </p:spPr>
        <p:txBody>
          <a:bodyPr wrap="none" rtlCol="0">
            <a:spAutoFit/>
          </a:bodyPr>
          <a:lstStyle/>
          <a:p>
            <a:r>
              <a:rPr lang="zh-CN" altLang="en-US" sz="2800" b="1" dirty="0" smtClean="0">
                <a:solidFill>
                  <a:srgbClr val="0000FF"/>
                </a:solidFill>
              </a:rPr>
              <a:t>（</a:t>
            </a:r>
            <a:r>
              <a:rPr lang="en-US" altLang="zh-CN" sz="2800" b="1" dirty="0" smtClean="0">
                <a:solidFill>
                  <a:srgbClr val="0000FF"/>
                </a:solidFill>
              </a:rPr>
              <a:t>3</a:t>
            </a:r>
            <a:r>
              <a:rPr lang="zh-CN" altLang="en-US" sz="2800" b="1" dirty="0" smtClean="0">
                <a:solidFill>
                  <a:srgbClr val="0000FF"/>
                </a:solidFill>
              </a:rPr>
              <a:t>）、他表达的核心主张是什么？</a:t>
            </a:r>
            <a:endParaRPr lang="zh-CN" altLang="en-US" sz="2800" b="1" dirty="0">
              <a:solidFill>
                <a:srgbClr val="0000FF"/>
              </a:solidFill>
            </a:endParaRPr>
          </a:p>
        </p:txBody>
      </p:sp>
      <p:sp>
        <p:nvSpPr>
          <p:cNvPr id="30" name="TextBox 29"/>
          <p:cNvSpPr txBox="1"/>
          <p:nvPr/>
        </p:nvSpPr>
        <p:spPr>
          <a:xfrm>
            <a:off x="5573792" y="4572008"/>
            <a:ext cx="3570208" cy="461665"/>
          </a:xfrm>
          <a:prstGeom prst="rect">
            <a:avLst/>
          </a:prstGeom>
          <a:noFill/>
        </p:spPr>
        <p:txBody>
          <a:bodyPr wrap="none" rtlCol="0">
            <a:spAutoFit/>
          </a:bodyPr>
          <a:lstStyle/>
          <a:p>
            <a:r>
              <a:rPr lang="zh-CN" altLang="en-US" sz="2400" b="1" dirty="0" smtClean="0">
                <a:solidFill>
                  <a:srgbClr val="FF0000"/>
                </a:solidFill>
              </a:rPr>
              <a:t>一切成员共同遵守的规则</a:t>
            </a:r>
            <a:endParaRPr lang="zh-CN" altLang="en-US" sz="2400" b="1" dirty="0">
              <a:solidFill>
                <a:srgbClr val="FF0000"/>
              </a:solidFill>
            </a:endParaRPr>
          </a:p>
        </p:txBody>
      </p:sp>
      <p:sp>
        <p:nvSpPr>
          <p:cNvPr id="31" name="TextBox 30"/>
          <p:cNvSpPr txBox="1"/>
          <p:nvPr/>
        </p:nvSpPr>
        <p:spPr>
          <a:xfrm>
            <a:off x="5857884" y="5214950"/>
            <a:ext cx="1415772" cy="461665"/>
          </a:xfrm>
          <a:prstGeom prst="rect">
            <a:avLst/>
          </a:prstGeom>
          <a:noFill/>
        </p:spPr>
        <p:txBody>
          <a:bodyPr wrap="none" rtlCol="0">
            <a:spAutoFit/>
          </a:bodyPr>
          <a:lstStyle/>
          <a:p>
            <a:r>
              <a:rPr lang="zh-CN" altLang="en-US" sz="2400" b="1" dirty="0" smtClean="0">
                <a:solidFill>
                  <a:srgbClr val="FF0000"/>
                </a:solidFill>
              </a:rPr>
              <a:t>立法机关</a:t>
            </a:r>
            <a:endParaRPr lang="zh-CN" altLang="en-US" sz="2400" b="1" dirty="0">
              <a:solidFill>
                <a:srgbClr val="FF0000"/>
              </a:solidFill>
            </a:endParaRPr>
          </a:p>
        </p:txBody>
      </p:sp>
      <p:sp>
        <p:nvSpPr>
          <p:cNvPr id="32" name="TextBox 31"/>
          <p:cNvSpPr txBox="1"/>
          <p:nvPr/>
        </p:nvSpPr>
        <p:spPr>
          <a:xfrm>
            <a:off x="1714480" y="6072206"/>
            <a:ext cx="3892412" cy="584775"/>
          </a:xfrm>
          <a:prstGeom prst="rect">
            <a:avLst/>
          </a:prstGeom>
          <a:noFill/>
        </p:spPr>
        <p:txBody>
          <a:bodyPr wrap="none" rtlCol="0">
            <a:spAutoFit/>
          </a:bodyPr>
          <a:lstStyle/>
          <a:p>
            <a:r>
              <a:rPr lang="zh-CN" altLang="en-US" sz="3200" b="1" dirty="0" smtClean="0">
                <a:solidFill>
                  <a:srgbClr val="FF0000"/>
                </a:solidFill>
              </a:rPr>
              <a:t>法律面前，人人平等</a:t>
            </a:r>
            <a:endParaRPr lang="zh-CN" altLang="en-US" sz="3200" b="1" dirty="0">
              <a:solidFill>
                <a:srgbClr val="FF0000"/>
              </a:solidFill>
            </a:endParaRPr>
          </a:p>
        </p:txBody>
      </p:sp>
      <p:sp>
        <p:nvSpPr>
          <p:cNvPr id="18" name="TextBox 17"/>
          <p:cNvSpPr txBox="1"/>
          <p:nvPr/>
        </p:nvSpPr>
        <p:spPr>
          <a:xfrm>
            <a:off x="1071538" y="785794"/>
            <a:ext cx="3198311" cy="646331"/>
          </a:xfrm>
          <a:prstGeom prst="rect">
            <a:avLst/>
          </a:prstGeom>
          <a:noFill/>
        </p:spPr>
        <p:txBody>
          <a:bodyPr wrap="none" rtlCol="0">
            <a:spAutoFit/>
          </a:bodyPr>
          <a:lstStyle/>
          <a:p>
            <a:r>
              <a:rPr lang="en-US" altLang="zh-CN" sz="3600" b="1" dirty="0" smtClean="0">
                <a:solidFill>
                  <a:srgbClr val="FF0000"/>
                </a:solidFill>
              </a:rPr>
              <a:t>2</a:t>
            </a:r>
            <a:r>
              <a:rPr lang="zh-CN" altLang="en-US" sz="3600" b="1" dirty="0" smtClean="0">
                <a:solidFill>
                  <a:srgbClr val="FF0000"/>
                </a:solidFill>
              </a:rPr>
              <a:t>、保障人权：</a:t>
            </a:r>
            <a:endParaRPr lang="zh-CN" altLang="en-US" sz="36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linds(horizontal)">
                                      <p:cBhvr>
                                        <p:cTn id="12" dur="500"/>
                                        <p:tgtEl>
                                          <p:spTgt spid="4">
                                            <p:txEl>
                                              <p:pRg st="0" end="0"/>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linds(horizontal)">
                                      <p:cBhvr>
                                        <p:cTn id="15" dur="500"/>
                                        <p:tgtEl>
                                          <p:spTgt spid="3">
                                            <p:txEl>
                                              <p:pRg st="1" end="1"/>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27">
                                            <p:txEl>
                                              <p:pRg st="0" end="0"/>
                                            </p:txEl>
                                          </p:spTgt>
                                        </p:tgtEl>
                                        <p:attrNameLst>
                                          <p:attrName>style.visibility</p:attrName>
                                        </p:attrNameLst>
                                      </p:cBhvr>
                                      <p:to>
                                        <p:strVal val="visible"/>
                                      </p:to>
                                    </p:set>
                                    <p:animEffect transition="in" filter="blinds(horizontal)">
                                      <p:cBhvr>
                                        <p:cTn id="18" dur="500"/>
                                        <p:tgtEl>
                                          <p:spTgt spid="27">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blinds(horizontal)">
                                      <p:cBhvr>
                                        <p:cTn id="23" dur="500"/>
                                        <p:tgtEl>
                                          <p:spTgt spid="14"/>
                                        </p:tgtEl>
                                      </p:cBhvr>
                                    </p:animEffect>
                                  </p:childTnLst>
                                </p:cTn>
                              </p:par>
                              <p:par>
                                <p:cTn id="24" presetID="3" presetClass="entr" presetSubtype="10" fill="hold"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blinds(horizontal)">
                                      <p:cBhvr>
                                        <p:cTn id="26" dur="500"/>
                                        <p:tgtEl>
                                          <p:spTgt spid="8"/>
                                        </p:tgtEl>
                                      </p:cBhvr>
                                    </p:animEffect>
                                  </p:childTnLst>
                                </p:cTn>
                              </p:par>
                              <p:par>
                                <p:cTn id="27" presetID="3" presetClass="entr" presetSubtype="10" fill="hold" nodeType="with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blinds(horizontal)">
                                      <p:cBhvr>
                                        <p:cTn id="29" dur="500"/>
                                        <p:tgtEl>
                                          <p:spTgt spid="16"/>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nodeType="clickEffect">
                                  <p:stCondLst>
                                    <p:cond delay="0"/>
                                  </p:stCondLst>
                                  <p:childTnLst>
                                    <p:set>
                                      <p:cBhvr>
                                        <p:cTn id="33" dur="1" fill="hold">
                                          <p:stCondLst>
                                            <p:cond delay="0"/>
                                          </p:stCondLst>
                                        </p:cTn>
                                        <p:tgtEl>
                                          <p:spTgt spid="30">
                                            <p:txEl>
                                              <p:pRg st="0" end="0"/>
                                            </p:txEl>
                                          </p:spTgt>
                                        </p:tgtEl>
                                        <p:attrNameLst>
                                          <p:attrName>style.visibility</p:attrName>
                                        </p:attrNameLst>
                                      </p:cBhvr>
                                      <p:to>
                                        <p:strVal val="visible"/>
                                      </p:to>
                                    </p:set>
                                    <p:animEffect transition="in" filter="blinds(horizontal)">
                                      <p:cBhvr>
                                        <p:cTn id="34" dur="500"/>
                                        <p:tgtEl>
                                          <p:spTgt spid="30">
                                            <p:txEl>
                                              <p:pRg st="0" end="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nodeType="clickEffect">
                                  <p:stCondLst>
                                    <p:cond delay="0"/>
                                  </p:stCondLst>
                                  <p:childTnLst>
                                    <p:set>
                                      <p:cBhvr>
                                        <p:cTn id="38" dur="1" fill="hold">
                                          <p:stCondLst>
                                            <p:cond delay="0"/>
                                          </p:stCondLst>
                                        </p:cTn>
                                        <p:tgtEl>
                                          <p:spTgt spid="28">
                                            <p:txEl>
                                              <p:pRg st="0" end="0"/>
                                            </p:txEl>
                                          </p:spTgt>
                                        </p:tgtEl>
                                        <p:attrNameLst>
                                          <p:attrName>style.visibility</p:attrName>
                                        </p:attrNameLst>
                                      </p:cBhvr>
                                      <p:to>
                                        <p:strVal val="visible"/>
                                      </p:to>
                                    </p:set>
                                    <p:animEffect transition="in" filter="blinds(horizontal)">
                                      <p:cBhvr>
                                        <p:cTn id="39" dur="500"/>
                                        <p:tgtEl>
                                          <p:spTgt spid="28">
                                            <p:txEl>
                                              <p:pRg st="0" end="0"/>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nodeType="clickEffect">
                                  <p:stCondLst>
                                    <p:cond delay="0"/>
                                  </p:stCondLst>
                                  <p:childTnLst>
                                    <p:set>
                                      <p:cBhvr>
                                        <p:cTn id="43" dur="1" fill="hold">
                                          <p:stCondLst>
                                            <p:cond delay="0"/>
                                          </p:stCondLst>
                                        </p:cTn>
                                        <p:tgtEl>
                                          <p:spTgt spid="23"/>
                                        </p:tgtEl>
                                        <p:attrNameLst>
                                          <p:attrName>style.visibility</p:attrName>
                                        </p:attrNameLst>
                                      </p:cBhvr>
                                      <p:to>
                                        <p:strVal val="visible"/>
                                      </p:to>
                                    </p:set>
                                    <p:animEffect transition="in" filter="blinds(horizontal)">
                                      <p:cBhvr>
                                        <p:cTn id="44" dur="500"/>
                                        <p:tgtEl>
                                          <p:spTgt spid="23"/>
                                        </p:tgtEl>
                                      </p:cBhvr>
                                    </p:animEffec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nodeType="clickEffect">
                                  <p:stCondLst>
                                    <p:cond delay="0"/>
                                  </p:stCondLst>
                                  <p:childTnLst>
                                    <p:set>
                                      <p:cBhvr>
                                        <p:cTn id="48" dur="1" fill="hold">
                                          <p:stCondLst>
                                            <p:cond delay="0"/>
                                          </p:stCondLst>
                                        </p:cTn>
                                        <p:tgtEl>
                                          <p:spTgt spid="31">
                                            <p:txEl>
                                              <p:pRg st="0" end="0"/>
                                            </p:txEl>
                                          </p:spTgt>
                                        </p:tgtEl>
                                        <p:attrNameLst>
                                          <p:attrName>style.visibility</p:attrName>
                                        </p:attrNameLst>
                                      </p:cBhvr>
                                      <p:to>
                                        <p:strVal val="visible"/>
                                      </p:to>
                                    </p:set>
                                    <p:animEffect transition="in" filter="blinds(horizontal)">
                                      <p:cBhvr>
                                        <p:cTn id="49" dur="500"/>
                                        <p:tgtEl>
                                          <p:spTgt spid="31">
                                            <p:txEl>
                                              <p:pRg st="0" end="0"/>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3" presetClass="entr" presetSubtype="10" fill="hold" nodeType="clickEffect">
                                  <p:stCondLst>
                                    <p:cond delay="0"/>
                                  </p:stCondLst>
                                  <p:childTnLst>
                                    <p:set>
                                      <p:cBhvr>
                                        <p:cTn id="53" dur="1" fill="hold">
                                          <p:stCondLst>
                                            <p:cond delay="0"/>
                                          </p:stCondLst>
                                        </p:cTn>
                                        <p:tgtEl>
                                          <p:spTgt spid="29">
                                            <p:txEl>
                                              <p:pRg st="0" end="0"/>
                                            </p:txEl>
                                          </p:spTgt>
                                        </p:tgtEl>
                                        <p:attrNameLst>
                                          <p:attrName>style.visibility</p:attrName>
                                        </p:attrNameLst>
                                      </p:cBhvr>
                                      <p:to>
                                        <p:strVal val="visible"/>
                                      </p:to>
                                    </p:set>
                                    <p:animEffect transition="in" filter="blinds(horizontal)">
                                      <p:cBhvr>
                                        <p:cTn id="54" dur="500"/>
                                        <p:tgtEl>
                                          <p:spTgt spid="29">
                                            <p:txEl>
                                              <p:pRg st="0" end="0"/>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3" presetClass="entr" presetSubtype="10" fill="hold" nodeType="clickEffect">
                                  <p:stCondLst>
                                    <p:cond delay="0"/>
                                  </p:stCondLst>
                                  <p:childTnLst>
                                    <p:set>
                                      <p:cBhvr>
                                        <p:cTn id="58" dur="1" fill="hold">
                                          <p:stCondLst>
                                            <p:cond delay="0"/>
                                          </p:stCondLst>
                                        </p:cTn>
                                        <p:tgtEl>
                                          <p:spTgt spid="25"/>
                                        </p:tgtEl>
                                        <p:attrNameLst>
                                          <p:attrName>style.visibility</p:attrName>
                                        </p:attrNameLst>
                                      </p:cBhvr>
                                      <p:to>
                                        <p:strVal val="visible"/>
                                      </p:to>
                                    </p:set>
                                    <p:animEffect transition="in" filter="blinds(horizontal)">
                                      <p:cBhvr>
                                        <p:cTn id="59" dur="500"/>
                                        <p:tgtEl>
                                          <p:spTgt spid="25"/>
                                        </p:tgtEl>
                                      </p:cBhvr>
                                    </p:animEffect>
                                  </p:childTnLst>
                                </p:cTn>
                              </p:par>
                            </p:childTnLst>
                          </p:cTn>
                        </p:par>
                      </p:childTnLst>
                    </p:cTn>
                  </p:par>
                  <p:par>
                    <p:cTn id="60" fill="hold">
                      <p:stCondLst>
                        <p:cond delay="indefinite"/>
                      </p:stCondLst>
                      <p:childTnLst>
                        <p:par>
                          <p:cTn id="61" fill="hold">
                            <p:stCondLst>
                              <p:cond delay="0"/>
                            </p:stCondLst>
                            <p:childTnLst>
                              <p:par>
                                <p:cTn id="62" presetID="3" presetClass="entr" presetSubtype="10" fill="hold" nodeType="clickEffect">
                                  <p:stCondLst>
                                    <p:cond delay="0"/>
                                  </p:stCondLst>
                                  <p:childTnLst>
                                    <p:set>
                                      <p:cBhvr>
                                        <p:cTn id="63" dur="1" fill="hold">
                                          <p:stCondLst>
                                            <p:cond delay="0"/>
                                          </p:stCondLst>
                                        </p:cTn>
                                        <p:tgtEl>
                                          <p:spTgt spid="32">
                                            <p:txEl>
                                              <p:pRg st="0" end="0"/>
                                            </p:txEl>
                                          </p:spTgt>
                                        </p:tgtEl>
                                        <p:attrNameLst>
                                          <p:attrName>style.visibility</p:attrName>
                                        </p:attrNameLst>
                                      </p:cBhvr>
                                      <p:to>
                                        <p:strVal val="visible"/>
                                      </p:to>
                                    </p:set>
                                    <p:animEffect transition="in" filter="blinds(horizontal)">
                                      <p:cBhvr>
                                        <p:cTn id="64" dur="500"/>
                                        <p:tgtEl>
                                          <p:spTgt spid="3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7" name="Rectangle 3"/>
          <p:cNvSpPr>
            <a:spLocks noChangeArrowheads="1"/>
          </p:cNvSpPr>
          <p:nvPr/>
        </p:nvSpPr>
        <p:spPr bwMode="auto">
          <a:xfrm>
            <a:off x="571472" y="3357562"/>
            <a:ext cx="9144000" cy="523220"/>
          </a:xfrm>
          <a:prstGeom prst="rect">
            <a:avLst/>
          </a:prstGeom>
          <a:noFill/>
          <a:ln w="9525">
            <a:noFill/>
            <a:miter lim="800000"/>
            <a:headEnd/>
            <a:tailEnd/>
          </a:ln>
          <a:effectLst/>
        </p:spPr>
        <p:txBody>
          <a:bodyPr anchor="ctr">
            <a:spAutoFit/>
          </a:bodyPr>
          <a:lstStyle/>
          <a:p>
            <a:pPr eaLnBrk="1" hangingPunct="1"/>
            <a:r>
              <a:rPr kumimoji="1" lang="en-US" altLang="zh-CN" b="1" dirty="0">
                <a:latin typeface="楷体_GB2312" pitchFamily="49" charset="-122"/>
                <a:ea typeface="楷体_GB2312" pitchFamily="49" charset="-122"/>
              </a:rPr>
              <a:t>    </a:t>
            </a:r>
            <a:r>
              <a:rPr kumimoji="1" lang="zh-CN" altLang="en-US" sz="2800" b="1" dirty="0">
                <a:latin typeface="楷体_GB2312" pitchFamily="49" charset="-122"/>
                <a:ea typeface="楷体_GB2312" pitchFamily="49" charset="-122"/>
              </a:rPr>
              <a:t>洛克把</a:t>
            </a:r>
            <a:r>
              <a:rPr lang="zh-CN" altLang="en-US" sz="2800" b="1" dirty="0">
                <a:latin typeface="楷体_GB2312" pitchFamily="49" charset="-122"/>
                <a:ea typeface="楷体_GB2312" pitchFamily="49" charset="-122"/>
              </a:rPr>
              <a:t>国家权力分为三种：</a:t>
            </a:r>
          </a:p>
        </p:txBody>
      </p:sp>
      <p:sp>
        <p:nvSpPr>
          <p:cNvPr id="93188" name="Rectangle 4"/>
          <p:cNvSpPr>
            <a:spLocks noChangeArrowheads="1"/>
          </p:cNvSpPr>
          <p:nvPr/>
        </p:nvSpPr>
        <p:spPr bwMode="auto">
          <a:xfrm>
            <a:off x="928662" y="2071678"/>
            <a:ext cx="9144000" cy="523220"/>
          </a:xfrm>
          <a:prstGeom prst="rect">
            <a:avLst/>
          </a:prstGeom>
          <a:noFill/>
          <a:ln w="9525">
            <a:noFill/>
            <a:miter lim="800000"/>
            <a:headEnd/>
            <a:tailEnd/>
          </a:ln>
          <a:effectLst/>
        </p:spPr>
        <p:txBody>
          <a:bodyPr>
            <a:spAutoFit/>
          </a:bodyPr>
          <a:lstStyle/>
          <a:p>
            <a:pPr eaLnBrk="1" hangingPunct="1"/>
            <a:r>
              <a:rPr kumimoji="1" lang="zh-CN" altLang="en-US" sz="2800" b="1" dirty="0" smtClean="0">
                <a:solidFill>
                  <a:srgbClr val="0000FF"/>
                </a:solidFill>
                <a:latin typeface="楷体_GB2312" pitchFamily="49" charset="-122"/>
                <a:ea typeface="楷体_GB2312" pitchFamily="49" charset="-122"/>
              </a:rPr>
              <a:t>如何避免避免暴政？</a:t>
            </a:r>
            <a:endParaRPr lang="zh-CN" altLang="en-US" sz="2800" b="1" dirty="0">
              <a:solidFill>
                <a:srgbClr val="0000FF"/>
              </a:solidFill>
              <a:latin typeface="楷体_GB2312" pitchFamily="49" charset="-122"/>
              <a:ea typeface="楷体_GB2312" pitchFamily="49" charset="-122"/>
            </a:endParaRPr>
          </a:p>
        </p:txBody>
      </p:sp>
      <p:sp>
        <p:nvSpPr>
          <p:cNvPr id="93189" name="Rectangle 5"/>
          <p:cNvSpPr>
            <a:spLocks noChangeArrowheads="1"/>
          </p:cNvSpPr>
          <p:nvPr/>
        </p:nvSpPr>
        <p:spPr bwMode="auto">
          <a:xfrm>
            <a:off x="857224" y="4071942"/>
            <a:ext cx="1800225" cy="523220"/>
          </a:xfrm>
          <a:prstGeom prst="rect">
            <a:avLst/>
          </a:prstGeom>
          <a:noFill/>
          <a:ln w="9525">
            <a:noFill/>
            <a:miter lim="800000"/>
            <a:headEnd/>
            <a:tailEnd/>
          </a:ln>
          <a:effectLst/>
        </p:spPr>
        <p:txBody>
          <a:bodyPr>
            <a:spAutoFit/>
          </a:bodyPr>
          <a:lstStyle/>
          <a:p>
            <a:pPr eaLnBrk="1" hangingPunct="1"/>
            <a:r>
              <a:rPr lang="zh-CN" altLang="en-US" sz="2800" dirty="0">
                <a:latin typeface="楷体_GB2312" pitchFamily="49" charset="-122"/>
                <a:ea typeface="楷体_GB2312" pitchFamily="49" charset="-122"/>
              </a:rPr>
              <a:t>立法权</a:t>
            </a:r>
          </a:p>
        </p:txBody>
      </p:sp>
      <p:sp>
        <p:nvSpPr>
          <p:cNvPr id="93190" name="Rectangle 6"/>
          <p:cNvSpPr>
            <a:spLocks noChangeArrowheads="1"/>
          </p:cNvSpPr>
          <p:nvPr/>
        </p:nvSpPr>
        <p:spPr bwMode="auto">
          <a:xfrm>
            <a:off x="785786" y="4643446"/>
            <a:ext cx="1584325" cy="523220"/>
          </a:xfrm>
          <a:prstGeom prst="rect">
            <a:avLst/>
          </a:prstGeom>
          <a:noFill/>
          <a:ln w="9525">
            <a:noFill/>
            <a:miter lim="800000"/>
            <a:headEnd/>
            <a:tailEnd/>
          </a:ln>
          <a:effectLst/>
        </p:spPr>
        <p:txBody>
          <a:bodyPr>
            <a:spAutoFit/>
          </a:bodyPr>
          <a:lstStyle/>
          <a:p>
            <a:pPr eaLnBrk="1" hangingPunct="1"/>
            <a:r>
              <a:rPr lang="zh-CN" altLang="en-US" sz="2800" b="1" dirty="0">
                <a:latin typeface="楷体_GB2312" pitchFamily="49" charset="-122"/>
                <a:ea typeface="楷体_GB2312" pitchFamily="49" charset="-122"/>
              </a:rPr>
              <a:t>行政权</a:t>
            </a:r>
          </a:p>
        </p:txBody>
      </p:sp>
      <p:sp>
        <p:nvSpPr>
          <p:cNvPr id="93191" name="Rectangle 7"/>
          <p:cNvSpPr>
            <a:spLocks noChangeArrowheads="1"/>
          </p:cNvSpPr>
          <p:nvPr/>
        </p:nvSpPr>
        <p:spPr bwMode="auto">
          <a:xfrm>
            <a:off x="785786" y="5143512"/>
            <a:ext cx="2160588" cy="523220"/>
          </a:xfrm>
          <a:prstGeom prst="rect">
            <a:avLst/>
          </a:prstGeom>
          <a:noFill/>
          <a:ln w="9525">
            <a:noFill/>
            <a:miter lim="800000"/>
            <a:headEnd/>
            <a:tailEnd/>
          </a:ln>
          <a:effectLst/>
        </p:spPr>
        <p:txBody>
          <a:bodyPr>
            <a:spAutoFit/>
          </a:bodyPr>
          <a:lstStyle/>
          <a:p>
            <a:pPr eaLnBrk="1" hangingPunct="1"/>
            <a:r>
              <a:rPr lang="zh-CN" altLang="en-US" sz="2800" dirty="0">
                <a:latin typeface="楷体_GB2312" pitchFamily="49" charset="-122"/>
                <a:ea typeface="楷体_GB2312" pitchFamily="49" charset="-122"/>
              </a:rPr>
              <a:t>对外权</a:t>
            </a:r>
          </a:p>
        </p:txBody>
      </p:sp>
      <p:sp>
        <p:nvSpPr>
          <p:cNvPr id="93192" name="Rectangle 8"/>
          <p:cNvSpPr>
            <a:spLocks noChangeArrowheads="1"/>
          </p:cNvSpPr>
          <p:nvPr/>
        </p:nvSpPr>
        <p:spPr bwMode="auto">
          <a:xfrm>
            <a:off x="2285984" y="4071942"/>
            <a:ext cx="3416320" cy="523220"/>
          </a:xfrm>
          <a:prstGeom prst="rect">
            <a:avLst/>
          </a:prstGeom>
          <a:noFill/>
          <a:ln w="9525">
            <a:noFill/>
            <a:miter lim="800000"/>
            <a:headEnd/>
            <a:tailEnd/>
          </a:ln>
          <a:effectLst/>
        </p:spPr>
        <p:txBody>
          <a:bodyPr wrap="none">
            <a:spAutoFit/>
          </a:bodyPr>
          <a:lstStyle/>
          <a:p>
            <a:pPr eaLnBrk="1" hangingPunct="1"/>
            <a:r>
              <a:rPr lang="en-US" altLang="zh-CN" sz="2800" dirty="0">
                <a:latin typeface="Arial"/>
                <a:ea typeface="楷体_GB2312" pitchFamily="49" charset="-122"/>
              </a:rPr>
              <a:t>——</a:t>
            </a:r>
            <a:r>
              <a:rPr lang="zh-CN" altLang="en-US" sz="2800" dirty="0">
                <a:latin typeface="楷体_GB2312" pitchFamily="49" charset="-122"/>
                <a:ea typeface="楷体_GB2312" pitchFamily="49" charset="-122"/>
              </a:rPr>
              <a:t>立法权属于议会</a:t>
            </a:r>
          </a:p>
        </p:txBody>
      </p:sp>
      <p:sp>
        <p:nvSpPr>
          <p:cNvPr id="93193" name="AutoShape 9"/>
          <p:cNvSpPr>
            <a:spLocks/>
          </p:cNvSpPr>
          <p:nvPr/>
        </p:nvSpPr>
        <p:spPr bwMode="auto">
          <a:xfrm>
            <a:off x="2000232" y="4786322"/>
            <a:ext cx="431800" cy="857256"/>
          </a:xfrm>
          <a:prstGeom prst="rightBrace">
            <a:avLst>
              <a:gd name="adj1" fmla="val 24963"/>
              <a:gd name="adj2" fmla="val 50000"/>
            </a:avLst>
          </a:prstGeom>
          <a:noFill/>
          <a:ln w="38100">
            <a:solidFill>
              <a:srgbClr val="FF0000"/>
            </a:solidFill>
            <a:round/>
            <a:headEnd/>
            <a:tailEnd/>
          </a:ln>
          <a:effectLst/>
        </p:spPr>
        <p:txBody>
          <a:bodyPr wrap="none" anchor="ctr"/>
          <a:lstStyle/>
          <a:p>
            <a:pPr algn="ctr" eaLnBrk="1" hangingPunct="1"/>
            <a:endParaRPr lang="zh-CN" altLang="zh-CN" sz="1800" b="0">
              <a:latin typeface="Arial" charset="0"/>
            </a:endParaRPr>
          </a:p>
        </p:txBody>
      </p:sp>
      <p:sp>
        <p:nvSpPr>
          <p:cNvPr id="93194" name="Rectangle 10"/>
          <p:cNvSpPr>
            <a:spLocks noChangeArrowheads="1"/>
          </p:cNvSpPr>
          <p:nvPr/>
        </p:nvSpPr>
        <p:spPr bwMode="auto">
          <a:xfrm>
            <a:off x="2643174" y="4929198"/>
            <a:ext cx="4134465" cy="523220"/>
          </a:xfrm>
          <a:prstGeom prst="rect">
            <a:avLst/>
          </a:prstGeom>
          <a:noFill/>
          <a:ln w="9525">
            <a:noFill/>
            <a:miter lim="800000"/>
            <a:headEnd/>
            <a:tailEnd/>
          </a:ln>
          <a:effectLst/>
        </p:spPr>
        <p:txBody>
          <a:bodyPr wrap="none">
            <a:spAutoFit/>
          </a:bodyPr>
          <a:lstStyle/>
          <a:p>
            <a:pPr eaLnBrk="1" hangingPunct="1"/>
            <a:r>
              <a:rPr lang="zh-CN" altLang="en-US" sz="2800" dirty="0">
                <a:latin typeface="楷体_GB2312" pitchFamily="49" charset="-122"/>
                <a:ea typeface="楷体_GB2312" pitchFamily="49" charset="-122"/>
              </a:rPr>
              <a:t>行政权和对外权属于国王</a:t>
            </a:r>
          </a:p>
        </p:txBody>
      </p:sp>
      <p:sp>
        <p:nvSpPr>
          <p:cNvPr id="93197" name="Oval 13" descr="a84052088e6537860a7b82dc1">
            <a:hlinkClick r:id="rId2" action="ppaction://hlinksldjump"/>
          </p:cNvPr>
          <p:cNvSpPr>
            <a:spLocks noChangeArrowheads="1"/>
          </p:cNvSpPr>
          <p:nvPr/>
        </p:nvSpPr>
        <p:spPr bwMode="auto">
          <a:xfrm>
            <a:off x="0" y="304800"/>
            <a:ext cx="1219200" cy="914400"/>
          </a:xfrm>
          <a:prstGeom prst="ellipse">
            <a:avLst/>
          </a:prstGeom>
          <a:blipFill dpi="0" rotWithShape="0">
            <a:blip r:embed="rId3"/>
            <a:srcRect/>
            <a:stretch>
              <a:fillRect/>
            </a:stretch>
          </a:blipFill>
          <a:ln w="9525" algn="ctr">
            <a:solidFill>
              <a:schemeClr val="tx1"/>
            </a:solidFill>
            <a:round/>
            <a:headEnd/>
            <a:tailEnd/>
          </a:ln>
          <a:effectLst/>
        </p:spPr>
        <p:txBody>
          <a:bodyPr wrap="none" anchor="ctr"/>
          <a:lstStyle/>
          <a:p>
            <a:endParaRPr lang="zh-CN" altLang="en-US"/>
          </a:p>
        </p:txBody>
      </p:sp>
      <p:sp>
        <p:nvSpPr>
          <p:cNvPr id="21" name="矩形 20"/>
          <p:cNvSpPr/>
          <p:nvPr/>
        </p:nvSpPr>
        <p:spPr>
          <a:xfrm>
            <a:off x="1571604" y="500042"/>
            <a:ext cx="5280613" cy="646331"/>
          </a:xfrm>
          <a:prstGeom prst="rect">
            <a:avLst/>
          </a:prstGeom>
        </p:spPr>
        <p:txBody>
          <a:bodyPr wrap="none">
            <a:spAutoFit/>
          </a:bodyPr>
          <a:lstStyle/>
          <a:p>
            <a:r>
              <a:rPr kumimoji="1" lang="zh-CN" altLang="en-US" sz="3600" b="1" dirty="0" smtClean="0">
                <a:latin typeface="楷体_GB2312" pitchFamily="49" charset="-122"/>
                <a:ea typeface="楷体_GB2312" pitchFamily="49" charset="-122"/>
              </a:rPr>
              <a:t>（二）、洛克的主要思想</a:t>
            </a:r>
            <a:endParaRPr lang="zh-CN" altLang="en-US" sz="3600" dirty="0"/>
          </a:p>
        </p:txBody>
      </p:sp>
      <p:sp>
        <p:nvSpPr>
          <p:cNvPr id="22" name="矩形 21"/>
          <p:cNvSpPr/>
          <p:nvPr/>
        </p:nvSpPr>
        <p:spPr>
          <a:xfrm>
            <a:off x="1000100" y="2714620"/>
            <a:ext cx="1947969" cy="584775"/>
          </a:xfrm>
          <a:prstGeom prst="rect">
            <a:avLst/>
          </a:prstGeom>
        </p:spPr>
        <p:txBody>
          <a:bodyPr wrap="none">
            <a:spAutoFit/>
          </a:bodyPr>
          <a:lstStyle/>
          <a:p>
            <a:r>
              <a:rPr kumimoji="1" lang="en-US" altLang="zh-CN" dirty="0" smtClean="0">
                <a:latin typeface="楷体_GB2312" pitchFamily="49" charset="-122"/>
                <a:ea typeface="楷体_GB2312" pitchFamily="49" charset="-122"/>
              </a:rPr>
              <a:t> </a:t>
            </a:r>
            <a:r>
              <a:rPr lang="zh-CN" altLang="en-US" sz="3200" b="1" dirty="0" smtClean="0">
                <a:solidFill>
                  <a:srgbClr val="FF0000"/>
                </a:solidFill>
                <a:latin typeface="楷体_GB2312" pitchFamily="49" charset="-122"/>
                <a:ea typeface="楷体_GB2312" pitchFamily="49" charset="-122"/>
              </a:rPr>
              <a:t>实行分权</a:t>
            </a:r>
            <a:endParaRPr lang="zh-CN" altLang="en-US" sz="3200" b="1" dirty="0">
              <a:solidFill>
                <a:srgbClr val="FF0000"/>
              </a:solidFill>
            </a:endParaRPr>
          </a:p>
        </p:txBody>
      </p:sp>
      <p:sp>
        <p:nvSpPr>
          <p:cNvPr id="13" name="TextBox 12"/>
          <p:cNvSpPr txBox="1"/>
          <p:nvPr/>
        </p:nvSpPr>
        <p:spPr>
          <a:xfrm>
            <a:off x="785786" y="1500174"/>
            <a:ext cx="2864887" cy="584775"/>
          </a:xfrm>
          <a:prstGeom prst="rect">
            <a:avLst/>
          </a:prstGeom>
          <a:noFill/>
        </p:spPr>
        <p:txBody>
          <a:bodyPr wrap="none" rtlCol="0">
            <a:spAutoFit/>
          </a:bodyPr>
          <a:lstStyle/>
          <a:p>
            <a:r>
              <a:rPr lang="en-US" altLang="zh-CN" sz="3200" b="1" dirty="0" smtClean="0">
                <a:solidFill>
                  <a:srgbClr val="FF0000"/>
                </a:solidFill>
              </a:rPr>
              <a:t>2</a:t>
            </a:r>
            <a:r>
              <a:rPr lang="zh-CN" altLang="en-US" sz="3200" b="1" dirty="0" smtClean="0">
                <a:solidFill>
                  <a:srgbClr val="FF0000"/>
                </a:solidFill>
              </a:rPr>
              <a:t>、保障人权：</a:t>
            </a:r>
            <a:endParaRPr lang="zh-CN" altLang="en-US" sz="32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93188"/>
                                        </p:tgtEl>
                                        <p:attrNameLst>
                                          <p:attrName>style.visibility</p:attrName>
                                        </p:attrNameLst>
                                      </p:cBhvr>
                                      <p:to>
                                        <p:strVal val="visible"/>
                                      </p:to>
                                    </p:set>
                                    <p:anim calcmode="lin" valueType="num">
                                      <p:cBhvr>
                                        <p:cTn id="7" dur="500" fill="hold"/>
                                        <p:tgtEl>
                                          <p:spTgt spid="93188"/>
                                        </p:tgtEl>
                                        <p:attrNameLst>
                                          <p:attrName>ppt_w</p:attrName>
                                        </p:attrNameLst>
                                      </p:cBhvr>
                                      <p:tavLst>
                                        <p:tav tm="0">
                                          <p:val>
                                            <p:fltVal val="0"/>
                                          </p:val>
                                        </p:tav>
                                        <p:tav tm="100000">
                                          <p:val>
                                            <p:strVal val="#ppt_w"/>
                                          </p:val>
                                        </p:tav>
                                      </p:tavLst>
                                    </p:anim>
                                    <p:anim calcmode="lin" valueType="num">
                                      <p:cBhvr>
                                        <p:cTn id="8" dur="500" fill="hold"/>
                                        <p:tgtEl>
                                          <p:spTgt spid="93188"/>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22">
                                            <p:txEl>
                                              <p:pRg st="0" end="0"/>
                                            </p:txEl>
                                          </p:spTgt>
                                        </p:tgtEl>
                                        <p:attrNameLst>
                                          <p:attrName>style.visibility</p:attrName>
                                        </p:attrNameLst>
                                      </p:cBhvr>
                                      <p:to>
                                        <p:strVal val="visible"/>
                                      </p:to>
                                    </p:set>
                                    <p:animEffect transition="in" filter="blinds(horizontal)">
                                      <p:cBhvr>
                                        <p:cTn id="13" dur="500"/>
                                        <p:tgtEl>
                                          <p:spTgt spid="22">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93187"/>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23" presetClass="entr" presetSubtype="16" fill="hold" grpId="0" nodeType="clickEffect">
                                  <p:stCondLst>
                                    <p:cond delay="0"/>
                                  </p:stCondLst>
                                  <p:childTnLst>
                                    <p:set>
                                      <p:cBhvr>
                                        <p:cTn id="21" dur="1" fill="hold">
                                          <p:stCondLst>
                                            <p:cond delay="0"/>
                                          </p:stCondLst>
                                        </p:cTn>
                                        <p:tgtEl>
                                          <p:spTgt spid="93189"/>
                                        </p:tgtEl>
                                        <p:attrNameLst>
                                          <p:attrName>style.visibility</p:attrName>
                                        </p:attrNameLst>
                                      </p:cBhvr>
                                      <p:to>
                                        <p:strVal val="visible"/>
                                      </p:to>
                                    </p:set>
                                    <p:anim calcmode="lin" valueType="num">
                                      <p:cBhvr>
                                        <p:cTn id="22" dur="500" fill="hold"/>
                                        <p:tgtEl>
                                          <p:spTgt spid="93189"/>
                                        </p:tgtEl>
                                        <p:attrNameLst>
                                          <p:attrName>ppt_w</p:attrName>
                                        </p:attrNameLst>
                                      </p:cBhvr>
                                      <p:tavLst>
                                        <p:tav tm="0">
                                          <p:val>
                                            <p:fltVal val="0"/>
                                          </p:val>
                                        </p:tav>
                                        <p:tav tm="100000">
                                          <p:val>
                                            <p:strVal val="#ppt_w"/>
                                          </p:val>
                                        </p:tav>
                                      </p:tavLst>
                                    </p:anim>
                                    <p:anim calcmode="lin" valueType="num">
                                      <p:cBhvr>
                                        <p:cTn id="23" dur="500" fill="hold"/>
                                        <p:tgtEl>
                                          <p:spTgt spid="93189"/>
                                        </p:tgtEl>
                                        <p:attrNameLst>
                                          <p:attrName>ppt_h</p:attrName>
                                        </p:attrNameLst>
                                      </p:cBhvr>
                                      <p:tavLst>
                                        <p:tav tm="0">
                                          <p:val>
                                            <p:fltVal val="0"/>
                                          </p:val>
                                        </p:tav>
                                        <p:tav tm="100000">
                                          <p:val>
                                            <p:strVal val="#ppt_h"/>
                                          </p:val>
                                        </p:tav>
                                      </p:tavLst>
                                    </p:anim>
                                  </p:childTnLst>
                                </p:cTn>
                              </p:par>
                              <p:par>
                                <p:cTn id="24" presetID="23" presetClass="entr" presetSubtype="16" fill="hold" grpId="0" nodeType="withEffect">
                                  <p:stCondLst>
                                    <p:cond delay="0"/>
                                  </p:stCondLst>
                                  <p:childTnLst>
                                    <p:set>
                                      <p:cBhvr>
                                        <p:cTn id="25" dur="1" fill="hold">
                                          <p:stCondLst>
                                            <p:cond delay="0"/>
                                          </p:stCondLst>
                                        </p:cTn>
                                        <p:tgtEl>
                                          <p:spTgt spid="93190"/>
                                        </p:tgtEl>
                                        <p:attrNameLst>
                                          <p:attrName>style.visibility</p:attrName>
                                        </p:attrNameLst>
                                      </p:cBhvr>
                                      <p:to>
                                        <p:strVal val="visible"/>
                                      </p:to>
                                    </p:set>
                                    <p:anim calcmode="lin" valueType="num">
                                      <p:cBhvr>
                                        <p:cTn id="26" dur="500" fill="hold"/>
                                        <p:tgtEl>
                                          <p:spTgt spid="93190"/>
                                        </p:tgtEl>
                                        <p:attrNameLst>
                                          <p:attrName>ppt_w</p:attrName>
                                        </p:attrNameLst>
                                      </p:cBhvr>
                                      <p:tavLst>
                                        <p:tav tm="0">
                                          <p:val>
                                            <p:fltVal val="0"/>
                                          </p:val>
                                        </p:tav>
                                        <p:tav tm="100000">
                                          <p:val>
                                            <p:strVal val="#ppt_w"/>
                                          </p:val>
                                        </p:tav>
                                      </p:tavLst>
                                    </p:anim>
                                    <p:anim calcmode="lin" valueType="num">
                                      <p:cBhvr>
                                        <p:cTn id="27" dur="500" fill="hold"/>
                                        <p:tgtEl>
                                          <p:spTgt spid="93190"/>
                                        </p:tgtEl>
                                        <p:attrNameLst>
                                          <p:attrName>ppt_h</p:attrName>
                                        </p:attrNameLst>
                                      </p:cBhvr>
                                      <p:tavLst>
                                        <p:tav tm="0">
                                          <p:val>
                                            <p:fltVal val="0"/>
                                          </p:val>
                                        </p:tav>
                                        <p:tav tm="100000">
                                          <p:val>
                                            <p:strVal val="#ppt_h"/>
                                          </p:val>
                                        </p:tav>
                                      </p:tavLst>
                                    </p:anim>
                                  </p:childTnLst>
                                </p:cTn>
                              </p:par>
                              <p:par>
                                <p:cTn id="28" presetID="23" presetClass="entr" presetSubtype="16" fill="hold" grpId="0" nodeType="withEffect">
                                  <p:stCondLst>
                                    <p:cond delay="0"/>
                                  </p:stCondLst>
                                  <p:childTnLst>
                                    <p:set>
                                      <p:cBhvr>
                                        <p:cTn id="29" dur="1" fill="hold">
                                          <p:stCondLst>
                                            <p:cond delay="0"/>
                                          </p:stCondLst>
                                        </p:cTn>
                                        <p:tgtEl>
                                          <p:spTgt spid="93191"/>
                                        </p:tgtEl>
                                        <p:attrNameLst>
                                          <p:attrName>style.visibility</p:attrName>
                                        </p:attrNameLst>
                                      </p:cBhvr>
                                      <p:to>
                                        <p:strVal val="visible"/>
                                      </p:to>
                                    </p:set>
                                    <p:anim calcmode="lin" valueType="num">
                                      <p:cBhvr>
                                        <p:cTn id="30" dur="500" fill="hold"/>
                                        <p:tgtEl>
                                          <p:spTgt spid="93191"/>
                                        </p:tgtEl>
                                        <p:attrNameLst>
                                          <p:attrName>ppt_w</p:attrName>
                                        </p:attrNameLst>
                                      </p:cBhvr>
                                      <p:tavLst>
                                        <p:tav tm="0">
                                          <p:val>
                                            <p:fltVal val="0"/>
                                          </p:val>
                                        </p:tav>
                                        <p:tav tm="100000">
                                          <p:val>
                                            <p:strVal val="#ppt_w"/>
                                          </p:val>
                                        </p:tav>
                                      </p:tavLst>
                                    </p:anim>
                                    <p:anim calcmode="lin" valueType="num">
                                      <p:cBhvr>
                                        <p:cTn id="31" dur="500" fill="hold"/>
                                        <p:tgtEl>
                                          <p:spTgt spid="93191"/>
                                        </p:tgtEl>
                                        <p:attrNameLst>
                                          <p:attrName>ppt_h</p:attrName>
                                        </p:attrNameLst>
                                      </p:cBhvr>
                                      <p:tavLst>
                                        <p:tav tm="0">
                                          <p:val>
                                            <p:fltVal val="0"/>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12" presetClass="entr" presetSubtype="8" fill="hold" grpId="0" nodeType="clickEffect">
                                  <p:stCondLst>
                                    <p:cond delay="0"/>
                                  </p:stCondLst>
                                  <p:childTnLst>
                                    <p:set>
                                      <p:cBhvr>
                                        <p:cTn id="35" dur="1" fill="hold">
                                          <p:stCondLst>
                                            <p:cond delay="0"/>
                                          </p:stCondLst>
                                        </p:cTn>
                                        <p:tgtEl>
                                          <p:spTgt spid="93192"/>
                                        </p:tgtEl>
                                        <p:attrNameLst>
                                          <p:attrName>style.visibility</p:attrName>
                                        </p:attrNameLst>
                                      </p:cBhvr>
                                      <p:to>
                                        <p:strVal val="visible"/>
                                      </p:to>
                                    </p:set>
                                    <p:animEffect transition="in" filter="slide(fromLeft)">
                                      <p:cBhvr>
                                        <p:cTn id="36" dur="500"/>
                                        <p:tgtEl>
                                          <p:spTgt spid="93192"/>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93193"/>
                                        </p:tgtEl>
                                        <p:attrNameLst>
                                          <p:attrName>style.visibility</p:attrName>
                                        </p:attrNameLst>
                                      </p:cBhvr>
                                      <p:to>
                                        <p:strVal val="visible"/>
                                      </p:to>
                                    </p:set>
                                    <p:animEffect transition="in" filter="wipe(left)">
                                      <p:cBhvr>
                                        <p:cTn id="41" dur="500"/>
                                        <p:tgtEl>
                                          <p:spTgt spid="93193"/>
                                        </p:tgtEl>
                                      </p:cBhvr>
                                    </p:animEffect>
                                  </p:childTnLst>
                                </p:cTn>
                              </p:par>
                            </p:childTnLst>
                          </p:cTn>
                        </p:par>
                        <p:par>
                          <p:cTn id="42" fill="hold">
                            <p:stCondLst>
                              <p:cond delay="500"/>
                            </p:stCondLst>
                            <p:childTnLst>
                              <p:par>
                                <p:cTn id="43" presetID="12" presetClass="entr" presetSubtype="8" fill="hold" grpId="0" nodeType="afterEffect">
                                  <p:stCondLst>
                                    <p:cond delay="0"/>
                                  </p:stCondLst>
                                  <p:childTnLst>
                                    <p:set>
                                      <p:cBhvr>
                                        <p:cTn id="44" dur="1" fill="hold">
                                          <p:stCondLst>
                                            <p:cond delay="0"/>
                                          </p:stCondLst>
                                        </p:cTn>
                                        <p:tgtEl>
                                          <p:spTgt spid="93194"/>
                                        </p:tgtEl>
                                        <p:attrNameLst>
                                          <p:attrName>style.visibility</p:attrName>
                                        </p:attrNameLst>
                                      </p:cBhvr>
                                      <p:to>
                                        <p:strVal val="visible"/>
                                      </p:to>
                                    </p:set>
                                    <p:animEffect transition="in" filter="slide(fromLeft)">
                                      <p:cBhvr>
                                        <p:cTn id="45" dur="500"/>
                                        <p:tgtEl>
                                          <p:spTgt spid="931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7" grpId="0"/>
      <p:bldP spid="93188" grpId="0"/>
      <p:bldP spid="93189" grpId="0"/>
      <p:bldP spid="93190" grpId="0"/>
      <p:bldP spid="93191" grpId="0"/>
      <p:bldP spid="93192" grpId="0"/>
      <p:bldP spid="93193" grpId="0" animBg="1"/>
      <p:bldP spid="9319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rrowheads="1"/>
          </p:cNvSpPr>
          <p:nvPr>
            <p:ph type="body" idx="4294967295"/>
          </p:nvPr>
        </p:nvSpPr>
        <p:spPr>
          <a:xfrm>
            <a:off x="214282" y="1928802"/>
            <a:ext cx="8501122" cy="2852738"/>
          </a:xfrm>
          <a:ln/>
        </p:spPr>
        <p:txBody>
          <a:bodyPr/>
          <a:lstStyle/>
          <a:p>
            <a:pPr>
              <a:lnSpc>
                <a:spcPct val="80000"/>
              </a:lnSpc>
              <a:buFontTx/>
              <a:buNone/>
            </a:pPr>
            <a:r>
              <a:rPr lang="zh-CN" altLang="en-US" b="1" dirty="0" smtClean="0">
                <a:latin typeface="+mj-ea"/>
                <a:ea typeface="+mj-ea"/>
              </a:rPr>
              <a:t>材料六：</a:t>
            </a:r>
            <a:endParaRPr lang="zh-CN" altLang="en-US" b="1" dirty="0">
              <a:latin typeface="+mj-ea"/>
              <a:ea typeface="+mj-ea"/>
            </a:endParaRPr>
          </a:p>
          <a:p>
            <a:pPr>
              <a:lnSpc>
                <a:spcPct val="80000"/>
              </a:lnSpc>
              <a:buFontTx/>
              <a:buNone/>
            </a:pPr>
            <a:r>
              <a:rPr lang="zh-CN" altLang="en-US" b="1" dirty="0">
                <a:latin typeface="+mj-ea"/>
                <a:ea typeface="+mj-ea"/>
              </a:rPr>
              <a:t>  </a:t>
            </a:r>
            <a:r>
              <a:rPr lang="zh-CN" altLang="en-US" b="1" dirty="0" smtClean="0">
                <a:latin typeface="+mj-ea"/>
                <a:ea typeface="+mj-ea"/>
              </a:rPr>
              <a:t>  </a:t>
            </a:r>
            <a:r>
              <a:rPr lang="zh-CN" altLang="en-US" b="1" dirty="0">
                <a:latin typeface="+mj-ea"/>
                <a:ea typeface="+mj-ea"/>
              </a:rPr>
              <a:t>君主的权力来自人民，而不是来自上帝，只有在人民共同决议的契约的基础上建立的国家才是合法的国家。我并不反对君主制，但我坚决反对君主的权力无限庞大</a:t>
            </a:r>
            <a:r>
              <a:rPr lang="en-US" altLang="zh-CN" b="1" dirty="0">
                <a:latin typeface="+mj-ea"/>
                <a:ea typeface="+mj-ea"/>
              </a:rPr>
              <a:t>……</a:t>
            </a:r>
          </a:p>
        </p:txBody>
      </p:sp>
      <p:sp>
        <p:nvSpPr>
          <p:cNvPr id="71683" name="Rectangle 3"/>
          <p:cNvSpPr>
            <a:spLocks noChangeArrowheads="1"/>
          </p:cNvSpPr>
          <p:nvPr/>
        </p:nvSpPr>
        <p:spPr bwMode="auto">
          <a:xfrm>
            <a:off x="928662" y="4857760"/>
            <a:ext cx="5688012" cy="1584325"/>
          </a:xfrm>
          <a:prstGeom prst="rect">
            <a:avLst/>
          </a:prstGeom>
          <a:noFill/>
          <a:ln w="9525">
            <a:noFill/>
            <a:miter lim="800000"/>
            <a:headEnd/>
            <a:tailEnd/>
          </a:ln>
        </p:spPr>
        <p:txBody>
          <a:bodyPr wrap="none" anchor="ctr"/>
          <a:lstStyle/>
          <a:p>
            <a:r>
              <a:rPr lang="zh-CN" altLang="en-US" sz="3600" b="1" dirty="0" smtClean="0">
                <a:solidFill>
                  <a:srgbClr val="FF0000"/>
                </a:solidFill>
                <a:ea typeface="华文新魏" pitchFamily="2" charset="-122"/>
              </a:rPr>
              <a:t>社会</a:t>
            </a:r>
            <a:r>
              <a:rPr lang="zh-CN" altLang="en-US" sz="3600" b="1" dirty="0">
                <a:solidFill>
                  <a:srgbClr val="FF0000"/>
                </a:solidFill>
                <a:ea typeface="华文新魏" pitchFamily="2" charset="-122"/>
              </a:rPr>
              <a:t>契约论</a:t>
            </a:r>
          </a:p>
          <a:p>
            <a:r>
              <a:rPr lang="zh-CN" altLang="en-US" sz="3600" b="1" dirty="0">
                <a:solidFill>
                  <a:srgbClr val="FF0000"/>
                </a:solidFill>
                <a:ea typeface="华文新魏" pitchFamily="2" charset="-122"/>
              </a:rPr>
              <a:t>最完美的政体：君主立宪制</a:t>
            </a:r>
          </a:p>
        </p:txBody>
      </p:sp>
      <p:sp>
        <p:nvSpPr>
          <p:cNvPr id="76804" name="Text Box 4"/>
          <p:cNvSpPr txBox="1">
            <a:spLocks noChangeArrowheads="1"/>
          </p:cNvSpPr>
          <p:nvPr/>
        </p:nvSpPr>
        <p:spPr bwMode="auto">
          <a:xfrm>
            <a:off x="1000100" y="4572008"/>
            <a:ext cx="4873450" cy="523220"/>
          </a:xfrm>
          <a:prstGeom prst="rect">
            <a:avLst/>
          </a:prstGeom>
          <a:noFill/>
          <a:ln w="9525">
            <a:noFill/>
            <a:miter lim="800000"/>
            <a:headEnd/>
            <a:tailEnd/>
          </a:ln>
        </p:spPr>
        <p:txBody>
          <a:bodyPr wrap="none">
            <a:spAutoFit/>
          </a:bodyPr>
          <a:lstStyle/>
          <a:p>
            <a:r>
              <a:rPr lang="zh-CN" altLang="en-US" sz="2800" b="1" dirty="0">
                <a:solidFill>
                  <a:srgbClr val="0000FF"/>
                </a:solidFill>
                <a:latin typeface="黑体" pitchFamily="49" charset="-122"/>
                <a:ea typeface="黑体" pitchFamily="49" charset="-122"/>
              </a:rPr>
              <a:t>材料反映出洛克的什么观点？</a:t>
            </a:r>
          </a:p>
        </p:txBody>
      </p:sp>
      <p:sp>
        <p:nvSpPr>
          <p:cNvPr id="6" name="矩形 5"/>
          <p:cNvSpPr/>
          <p:nvPr/>
        </p:nvSpPr>
        <p:spPr>
          <a:xfrm>
            <a:off x="1000100" y="214290"/>
            <a:ext cx="4716356" cy="584775"/>
          </a:xfrm>
          <a:prstGeom prst="rect">
            <a:avLst/>
          </a:prstGeom>
        </p:spPr>
        <p:txBody>
          <a:bodyPr wrap="none">
            <a:spAutoFit/>
          </a:bodyPr>
          <a:lstStyle/>
          <a:p>
            <a:r>
              <a:rPr kumimoji="1" lang="zh-CN" altLang="en-US" sz="3200" b="1" dirty="0" smtClean="0">
                <a:latin typeface="楷体_GB2312" pitchFamily="49" charset="-122"/>
                <a:ea typeface="楷体_GB2312" pitchFamily="49" charset="-122"/>
              </a:rPr>
              <a:t>（二）、洛克的主要思想</a:t>
            </a:r>
            <a:endParaRPr lang="zh-CN" altLang="en-US" sz="3200" dirty="0"/>
          </a:p>
        </p:txBody>
      </p:sp>
      <p:sp>
        <p:nvSpPr>
          <p:cNvPr id="7" name="Oval 11" descr="a84052088e6537860a7b82dc1">
            <a:hlinkClick r:id="rId2" action="ppaction://hlinksldjump"/>
          </p:cNvPr>
          <p:cNvSpPr>
            <a:spLocks noChangeArrowheads="1"/>
          </p:cNvSpPr>
          <p:nvPr/>
        </p:nvSpPr>
        <p:spPr bwMode="auto">
          <a:xfrm>
            <a:off x="0" y="0"/>
            <a:ext cx="1219200" cy="914400"/>
          </a:xfrm>
          <a:prstGeom prst="ellipse">
            <a:avLst/>
          </a:prstGeom>
          <a:blipFill dpi="0" rotWithShape="0">
            <a:blip r:embed="rId3"/>
            <a:srcRect/>
            <a:stretch>
              <a:fillRect/>
            </a:stretch>
          </a:blipFill>
          <a:ln w="9525" algn="ctr">
            <a:solidFill>
              <a:schemeClr val="tx1"/>
            </a:solidFill>
            <a:round/>
            <a:headEnd/>
            <a:tailEnd/>
          </a:ln>
          <a:effectLst/>
        </p:spPr>
        <p:txBody>
          <a:bodyPr wrap="none" anchor="ctr"/>
          <a:lstStyle/>
          <a:p>
            <a:endParaRPr lang="zh-CN" altLang="en-US"/>
          </a:p>
        </p:txBody>
      </p:sp>
      <p:cxnSp>
        <p:nvCxnSpPr>
          <p:cNvPr id="8" name="直接连接符 7"/>
          <p:cNvCxnSpPr/>
          <p:nvPr/>
        </p:nvCxnSpPr>
        <p:spPr>
          <a:xfrm>
            <a:off x="4786314" y="3214686"/>
            <a:ext cx="857256" cy="1588"/>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2357422" y="4000504"/>
            <a:ext cx="4786346" cy="1588"/>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1071538" y="1142984"/>
            <a:ext cx="2864887" cy="584775"/>
          </a:xfrm>
          <a:prstGeom prst="rect">
            <a:avLst/>
          </a:prstGeom>
        </p:spPr>
        <p:txBody>
          <a:bodyPr wrap="none">
            <a:spAutoFit/>
          </a:bodyPr>
          <a:lstStyle/>
          <a:p>
            <a:r>
              <a:rPr lang="en-US" altLang="zh-CN" sz="3200" b="1" dirty="0" smtClean="0">
                <a:solidFill>
                  <a:srgbClr val="FF0000"/>
                </a:solidFill>
              </a:rPr>
              <a:t>2</a:t>
            </a:r>
            <a:r>
              <a:rPr lang="zh-CN" altLang="en-US" sz="3200" b="1" dirty="0" smtClean="0">
                <a:solidFill>
                  <a:srgbClr val="FF0000"/>
                </a:solidFill>
              </a:rPr>
              <a:t>、保障人权：</a:t>
            </a:r>
            <a:endParaRPr lang="zh-CN" altLang="en-US" sz="3200" b="1" dirty="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71683"/>
                                        </p:tgtEl>
                                        <p:attrNameLst>
                                          <p:attrName>style.visibility</p:attrName>
                                        </p:attrNameLst>
                                      </p:cBhvr>
                                      <p:to>
                                        <p:strVal val="visible"/>
                                      </p:to>
                                    </p:set>
                                    <p:animEffect transition="in" filter="slide(fromBottom)">
                                      <p:cBhvr>
                                        <p:cTn id="17" dur="500"/>
                                        <p:tgtEl>
                                          <p:spTgt spid="716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ext Box 2"/>
          <p:cNvSpPr txBox="1">
            <a:spLocks noChangeArrowheads="1"/>
          </p:cNvSpPr>
          <p:nvPr/>
        </p:nvSpPr>
        <p:spPr bwMode="auto">
          <a:xfrm>
            <a:off x="1958975" y="2570163"/>
            <a:ext cx="184150" cy="366712"/>
          </a:xfrm>
          <a:prstGeom prst="rect">
            <a:avLst/>
          </a:prstGeom>
          <a:noFill/>
          <a:ln w="9525">
            <a:noFill/>
            <a:miter lim="800000"/>
            <a:headEnd/>
            <a:tailEnd/>
          </a:ln>
          <a:effectLst/>
        </p:spPr>
        <p:txBody>
          <a:bodyPr wrap="none">
            <a:spAutoFit/>
          </a:bodyPr>
          <a:lstStyle/>
          <a:p>
            <a:pPr eaLnBrk="1" hangingPunct="1"/>
            <a:endParaRPr lang="zh-CN" altLang="zh-CN" sz="1800" b="0">
              <a:latin typeface="Arial" charset="0"/>
            </a:endParaRPr>
          </a:p>
        </p:txBody>
      </p:sp>
      <p:sp>
        <p:nvSpPr>
          <p:cNvPr id="95235" name="Text Box 3"/>
          <p:cNvSpPr txBox="1">
            <a:spLocks noChangeArrowheads="1"/>
          </p:cNvSpPr>
          <p:nvPr/>
        </p:nvSpPr>
        <p:spPr bwMode="auto">
          <a:xfrm>
            <a:off x="571472" y="2643182"/>
            <a:ext cx="8280400" cy="523220"/>
          </a:xfrm>
          <a:prstGeom prst="rect">
            <a:avLst/>
          </a:prstGeom>
          <a:noFill/>
          <a:ln w="9525">
            <a:noFill/>
            <a:miter lim="800000"/>
            <a:headEnd/>
            <a:tailEnd/>
          </a:ln>
          <a:effectLst/>
        </p:spPr>
        <p:txBody>
          <a:bodyPr>
            <a:spAutoFit/>
          </a:bodyPr>
          <a:lstStyle/>
          <a:p>
            <a:pPr eaLnBrk="1" hangingPunct="1"/>
            <a:r>
              <a:rPr lang="zh-CN" altLang="en-US" sz="2800" b="1" dirty="0" smtClean="0">
                <a:latin typeface="楷体_GB2312" pitchFamily="49" charset="-122"/>
                <a:ea typeface="楷体_GB2312" pitchFamily="49" charset="-122"/>
              </a:rPr>
              <a:t>（</a:t>
            </a:r>
            <a:r>
              <a:rPr lang="en-US" altLang="zh-CN" sz="2800" b="1" dirty="0" smtClean="0">
                <a:latin typeface="楷体_GB2312" pitchFamily="49" charset="-122"/>
                <a:ea typeface="楷体_GB2312" pitchFamily="49" charset="-122"/>
              </a:rPr>
              <a:t>1</a:t>
            </a:r>
            <a:r>
              <a:rPr lang="zh-CN" altLang="en-US" sz="2800" b="1" dirty="0" smtClean="0">
                <a:latin typeface="楷体_GB2312" pitchFamily="49" charset="-122"/>
                <a:ea typeface="楷体_GB2312" pitchFamily="49" charset="-122"/>
              </a:rPr>
              <a:t>）实行</a:t>
            </a:r>
            <a:r>
              <a:rPr lang="zh-CN" altLang="en-US" sz="2800" b="1" dirty="0">
                <a:latin typeface="楷体_GB2312" pitchFamily="49" charset="-122"/>
                <a:ea typeface="楷体_GB2312" pitchFamily="49" charset="-122"/>
              </a:rPr>
              <a:t>法治</a:t>
            </a:r>
            <a:r>
              <a:rPr lang="en-US" altLang="zh-CN" sz="2800" b="1" dirty="0" smtClean="0">
                <a:latin typeface="Arial"/>
                <a:ea typeface="楷体_GB2312" pitchFamily="49" charset="-122"/>
              </a:rPr>
              <a:t>——</a:t>
            </a:r>
            <a:r>
              <a:rPr lang="zh-CN" altLang="en-US" sz="2800" b="1" dirty="0" smtClean="0">
                <a:solidFill>
                  <a:srgbClr val="FF0000"/>
                </a:solidFill>
                <a:latin typeface="楷体_GB2312" pitchFamily="49" charset="-122"/>
                <a:ea typeface="楷体_GB2312" pitchFamily="49" charset="-122"/>
              </a:rPr>
              <a:t>法律</a:t>
            </a:r>
            <a:r>
              <a:rPr lang="zh-CN" altLang="en-US" sz="2800" b="1" dirty="0">
                <a:solidFill>
                  <a:srgbClr val="FF0000"/>
                </a:solidFill>
                <a:latin typeface="楷体_GB2312" pitchFamily="49" charset="-122"/>
                <a:ea typeface="楷体_GB2312" pitchFamily="49" charset="-122"/>
              </a:rPr>
              <a:t>面前人人平等</a:t>
            </a:r>
          </a:p>
        </p:txBody>
      </p:sp>
      <p:sp>
        <p:nvSpPr>
          <p:cNvPr id="95236" name="Text Box 4"/>
          <p:cNvSpPr txBox="1">
            <a:spLocks noChangeArrowheads="1"/>
          </p:cNvSpPr>
          <p:nvPr/>
        </p:nvSpPr>
        <p:spPr bwMode="auto">
          <a:xfrm>
            <a:off x="428596" y="4429132"/>
            <a:ext cx="7991475" cy="1169551"/>
          </a:xfrm>
          <a:prstGeom prst="rect">
            <a:avLst/>
          </a:prstGeom>
          <a:noFill/>
          <a:ln w="9525">
            <a:noFill/>
            <a:miter lim="800000"/>
            <a:headEnd/>
            <a:tailEnd/>
          </a:ln>
          <a:effectLst/>
        </p:spPr>
        <p:txBody>
          <a:bodyPr>
            <a:spAutoFit/>
          </a:bodyPr>
          <a:lstStyle/>
          <a:p>
            <a:pPr eaLnBrk="1" hangingPunct="1">
              <a:spcBef>
                <a:spcPct val="50000"/>
              </a:spcBef>
            </a:pPr>
            <a:r>
              <a:rPr kumimoji="1" lang="zh-CN" altLang="en-US" sz="2800" b="1" dirty="0" smtClean="0">
                <a:latin typeface="楷体_GB2312" pitchFamily="49" charset="-122"/>
                <a:ea typeface="楷体_GB2312" pitchFamily="49" charset="-122"/>
              </a:rPr>
              <a:t> （</a:t>
            </a:r>
            <a:r>
              <a:rPr kumimoji="1" lang="en-US" altLang="zh-CN" sz="2800" b="1" dirty="0" smtClean="0">
                <a:latin typeface="楷体_GB2312" pitchFamily="49" charset="-122"/>
                <a:ea typeface="楷体_GB2312" pitchFamily="49" charset="-122"/>
              </a:rPr>
              <a:t>4</a:t>
            </a:r>
            <a:r>
              <a:rPr kumimoji="1" lang="zh-CN" altLang="en-US" sz="2800" b="1" dirty="0" smtClean="0">
                <a:latin typeface="楷体_GB2312" pitchFamily="49" charset="-122"/>
                <a:ea typeface="楷体_GB2312" pitchFamily="49" charset="-122"/>
              </a:rPr>
              <a:t>）最佳</a:t>
            </a:r>
            <a:r>
              <a:rPr kumimoji="1" lang="zh-CN" altLang="en-US" sz="2800" b="1" dirty="0">
                <a:latin typeface="楷体_GB2312" pitchFamily="49" charset="-122"/>
                <a:ea typeface="楷体_GB2312" pitchFamily="49" charset="-122"/>
              </a:rPr>
              <a:t>政体论：君主立宪政体</a:t>
            </a:r>
          </a:p>
          <a:p>
            <a:pPr eaLnBrk="1" hangingPunct="1">
              <a:spcBef>
                <a:spcPct val="50000"/>
              </a:spcBef>
            </a:pPr>
            <a:endParaRPr kumimoji="1" lang="en-US" altLang="zh-CN" sz="2800" b="1" dirty="0">
              <a:latin typeface="楷体_GB2312" pitchFamily="49" charset="-122"/>
              <a:ea typeface="楷体_GB2312" pitchFamily="49" charset="-122"/>
            </a:endParaRPr>
          </a:p>
        </p:txBody>
      </p:sp>
      <p:sp>
        <p:nvSpPr>
          <p:cNvPr id="95237" name="Text Box 5"/>
          <p:cNvSpPr txBox="1">
            <a:spLocks noChangeArrowheads="1"/>
          </p:cNvSpPr>
          <p:nvPr/>
        </p:nvSpPr>
        <p:spPr bwMode="auto">
          <a:xfrm>
            <a:off x="381000" y="3286124"/>
            <a:ext cx="8763000" cy="1169551"/>
          </a:xfrm>
          <a:prstGeom prst="rect">
            <a:avLst/>
          </a:prstGeom>
          <a:noFill/>
          <a:ln w="9525">
            <a:noFill/>
            <a:miter lim="800000"/>
            <a:headEnd/>
            <a:tailEnd/>
          </a:ln>
          <a:effectLst/>
        </p:spPr>
        <p:txBody>
          <a:bodyPr>
            <a:spAutoFit/>
          </a:bodyPr>
          <a:lstStyle/>
          <a:p>
            <a:pPr eaLnBrk="1" hangingPunct="1">
              <a:spcBef>
                <a:spcPct val="50000"/>
              </a:spcBef>
            </a:pPr>
            <a:r>
              <a:rPr lang="zh-CN" altLang="en-US" sz="2800" b="1" dirty="0" smtClean="0">
                <a:latin typeface="楷体_GB2312" pitchFamily="49" charset="-122"/>
                <a:ea typeface="楷体_GB2312" pitchFamily="49" charset="-122"/>
              </a:rPr>
              <a:t> （</a:t>
            </a:r>
            <a:r>
              <a:rPr lang="en-US" altLang="zh-CN" sz="2800" b="1" dirty="0" smtClean="0">
                <a:latin typeface="楷体_GB2312" pitchFamily="49" charset="-122"/>
                <a:ea typeface="楷体_GB2312" pitchFamily="49" charset="-122"/>
              </a:rPr>
              <a:t>2</a:t>
            </a:r>
            <a:r>
              <a:rPr lang="zh-CN" altLang="en-US" sz="2800" b="1" dirty="0" smtClean="0">
                <a:latin typeface="楷体_GB2312" pitchFamily="49" charset="-122"/>
                <a:ea typeface="楷体_GB2312" pitchFamily="49" charset="-122"/>
              </a:rPr>
              <a:t>）</a:t>
            </a:r>
            <a:r>
              <a:rPr lang="zh-CN" altLang="en-US" sz="2800" b="1" dirty="0" smtClean="0">
                <a:solidFill>
                  <a:srgbClr val="FF3300"/>
                </a:solidFill>
                <a:latin typeface="楷体_GB2312" pitchFamily="49" charset="-122"/>
                <a:ea typeface="楷体_GB2312" pitchFamily="49" charset="-122"/>
              </a:rPr>
              <a:t>分权</a:t>
            </a:r>
            <a:r>
              <a:rPr lang="zh-CN" altLang="en-US" sz="2800" b="1" dirty="0">
                <a:solidFill>
                  <a:srgbClr val="FF3300"/>
                </a:solidFill>
                <a:latin typeface="楷体_GB2312" pitchFamily="49" charset="-122"/>
                <a:ea typeface="楷体_GB2312" pitchFamily="49" charset="-122"/>
              </a:rPr>
              <a:t>限制</a:t>
            </a:r>
            <a:r>
              <a:rPr lang="zh-CN" altLang="en-US" sz="2800" b="1" dirty="0">
                <a:latin typeface="楷体_GB2312" pitchFamily="49" charset="-122"/>
                <a:ea typeface="楷体_GB2312" pitchFamily="49" charset="-122"/>
              </a:rPr>
              <a:t>政府（国王与议会）</a:t>
            </a:r>
            <a:endParaRPr kumimoji="1" lang="zh-CN" altLang="en-US" sz="2800" b="1" dirty="0">
              <a:latin typeface="楷体_GB2312" pitchFamily="49" charset="-122"/>
              <a:ea typeface="楷体_GB2312" pitchFamily="49" charset="-122"/>
            </a:endParaRPr>
          </a:p>
          <a:p>
            <a:pPr eaLnBrk="1" hangingPunct="1">
              <a:spcBef>
                <a:spcPct val="50000"/>
              </a:spcBef>
            </a:pPr>
            <a:r>
              <a:rPr kumimoji="1" lang="zh-CN" altLang="en-US" sz="2800" b="1" dirty="0" smtClean="0">
                <a:latin typeface="楷体_GB2312" pitchFamily="49" charset="-122"/>
                <a:ea typeface="楷体_GB2312" pitchFamily="49" charset="-122"/>
              </a:rPr>
              <a:t> （</a:t>
            </a:r>
            <a:r>
              <a:rPr kumimoji="1" lang="en-US" altLang="zh-CN" sz="2800" b="1" dirty="0" smtClean="0">
                <a:latin typeface="楷体_GB2312" pitchFamily="49" charset="-122"/>
                <a:ea typeface="楷体_GB2312" pitchFamily="49" charset="-122"/>
              </a:rPr>
              <a:t>3</a:t>
            </a:r>
            <a:r>
              <a:rPr kumimoji="1" lang="zh-CN" altLang="en-US" sz="2800" b="1" dirty="0" smtClean="0">
                <a:latin typeface="楷体_GB2312" pitchFamily="49" charset="-122"/>
                <a:ea typeface="楷体_GB2312" pitchFamily="49" charset="-122"/>
              </a:rPr>
              <a:t>）社会</a:t>
            </a:r>
            <a:r>
              <a:rPr kumimoji="1" lang="zh-CN" altLang="en-US" sz="2800" b="1" dirty="0">
                <a:latin typeface="楷体_GB2312" pitchFamily="49" charset="-122"/>
                <a:ea typeface="楷体_GB2312" pitchFamily="49" charset="-122"/>
              </a:rPr>
              <a:t>契约论：议会集体约束下的君主政体</a:t>
            </a:r>
          </a:p>
        </p:txBody>
      </p:sp>
      <p:sp>
        <p:nvSpPr>
          <p:cNvPr id="95239" name="Text Box 7"/>
          <p:cNvSpPr txBox="1">
            <a:spLocks noChangeArrowheads="1"/>
          </p:cNvSpPr>
          <p:nvPr/>
        </p:nvSpPr>
        <p:spPr bwMode="auto">
          <a:xfrm>
            <a:off x="1428728" y="285728"/>
            <a:ext cx="5638800" cy="641350"/>
          </a:xfrm>
          <a:prstGeom prst="rect">
            <a:avLst/>
          </a:prstGeom>
          <a:noFill/>
          <a:ln w="9525">
            <a:noFill/>
            <a:miter lim="800000"/>
            <a:headEnd/>
            <a:tailEnd/>
          </a:ln>
          <a:effectLst/>
        </p:spPr>
        <p:txBody>
          <a:bodyPr>
            <a:spAutoFit/>
          </a:bodyPr>
          <a:lstStyle/>
          <a:p>
            <a:pPr eaLnBrk="1" hangingPunct="1"/>
            <a:r>
              <a:rPr kumimoji="1" lang="zh-CN" altLang="en-US" sz="3600" dirty="0" smtClean="0">
                <a:latin typeface="黑体" pitchFamily="2" charset="-122"/>
                <a:ea typeface="黑体" pitchFamily="2" charset="-122"/>
              </a:rPr>
              <a:t>（二）、</a:t>
            </a:r>
            <a:r>
              <a:rPr kumimoji="1" lang="zh-CN" altLang="en-US" sz="3600" dirty="0">
                <a:latin typeface="黑体" pitchFamily="2" charset="-122"/>
                <a:ea typeface="黑体" pitchFamily="2" charset="-122"/>
              </a:rPr>
              <a:t>洛克的主要思想</a:t>
            </a:r>
          </a:p>
        </p:txBody>
      </p:sp>
      <p:sp>
        <p:nvSpPr>
          <p:cNvPr id="95240" name="Rectangle 8"/>
          <p:cNvSpPr>
            <a:spLocks noChangeArrowheads="1"/>
          </p:cNvSpPr>
          <p:nvPr/>
        </p:nvSpPr>
        <p:spPr bwMode="auto">
          <a:xfrm>
            <a:off x="285720" y="1285860"/>
            <a:ext cx="8286808" cy="523220"/>
          </a:xfrm>
          <a:prstGeom prst="rect">
            <a:avLst/>
          </a:prstGeom>
          <a:noFill/>
          <a:ln w="9525">
            <a:noFill/>
            <a:miter lim="800000"/>
            <a:headEnd/>
            <a:tailEnd/>
          </a:ln>
          <a:effectLst/>
        </p:spPr>
        <p:txBody>
          <a:bodyPr wrap="square">
            <a:spAutoFit/>
          </a:bodyPr>
          <a:lstStyle/>
          <a:p>
            <a:pPr eaLnBrk="1" hangingPunct="1"/>
            <a:r>
              <a:rPr kumimoji="1" lang="en-US" altLang="zh-CN" sz="2800" b="1" dirty="0" smtClean="0">
                <a:latin typeface="楷体_GB2312" pitchFamily="49" charset="-122"/>
                <a:ea typeface="楷体_GB2312" pitchFamily="49" charset="-122"/>
              </a:rPr>
              <a:t>1</a:t>
            </a:r>
            <a:r>
              <a:rPr kumimoji="1" lang="zh-CN" altLang="en-US" sz="2800" b="1" dirty="0" smtClean="0">
                <a:latin typeface="楷体_GB2312" pitchFamily="49" charset="-122"/>
                <a:ea typeface="楷体_GB2312" pitchFamily="49" charset="-122"/>
              </a:rPr>
              <a:t>、</a:t>
            </a:r>
            <a:r>
              <a:rPr kumimoji="1" lang="en-US" altLang="zh-CN" sz="2800" b="1" dirty="0" smtClean="0">
                <a:latin typeface="楷体_GB2312" pitchFamily="49" charset="-122"/>
                <a:ea typeface="楷体_GB2312" pitchFamily="49" charset="-122"/>
              </a:rPr>
              <a:t> </a:t>
            </a:r>
            <a:r>
              <a:rPr kumimoji="1" lang="zh-CN" altLang="en-US" sz="2800" b="1" dirty="0">
                <a:solidFill>
                  <a:srgbClr val="FF0000"/>
                </a:solidFill>
                <a:latin typeface="楷体_GB2312" pitchFamily="49" charset="-122"/>
                <a:ea typeface="楷体_GB2312" pitchFamily="49" charset="-122"/>
              </a:rPr>
              <a:t>天赋人权</a:t>
            </a:r>
            <a:r>
              <a:rPr kumimoji="1" lang="zh-CN" altLang="en-US" sz="2800" b="1" dirty="0">
                <a:latin typeface="楷体_GB2312" pitchFamily="49" charset="-122"/>
                <a:ea typeface="楷体_GB2312" pitchFamily="49" charset="-122"/>
              </a:rPr>
              <a:t>说：生命权、自由权、财产权等</a:t>
            </a:r>
          </a:p>
        </p:txBody>
      </p:sp>
      <p:sp>
        <p:nvSpPr>
          <p:cNvPr id="95243" name="Oval 11" descr="a84052088e6537860a7b82dc1">
            <a:hlinkClick r:id="rId2" action="ppaction://hlinksldjump"/>
          </p:cNvPr>
          <p:cNvSpPr>
            <a:spLocks noChangeArrowheads="1"/>
          </p:cNvSpPr>
          <p:nvPr/>
        </p:nvSpPr>
        <p:spPr bwMode="auto">
          <a:xfrm>
            <a:off x="0" y="0"/>
            <a:ext cx="1219200" cy="914400"/>
          </a:xfrm>
          <a:prstGeom prst="ellipse">
            <a:avLst/>
          </a:prstGeom>
          <a:blipFill dpi="0" rotWithShape="0">
            <a:blip r:embed="rId3"/>
            <a:srcRect/>
            <a:stretch>
              <a:fillRect/>
            </a:stretch>
          </a:blipFill>
          <a:ln w="9525" algn="ctr">
            <a:solidFill>
              <a:schemeClr val="tx1"/>
            </a:solidFill>
            <a:round/>
            <a:headEnd/>
            <a:tailEnd/>
          </a:ln>
          <a:effectLst/>
        </p:spPr>
        <p:txBody>
          <a:bodyPr wrap="none" anchor="ctr"/>
          <a:lstStyle/>
          <a:p>
            <a:endParaRPr lang="zh-CN" altLang="en-US"/>
          </a:p>
        </p:txBody>
      </p:sp>
      <p:sp>
        <p:nvSpPr>
          <p:cNvPr id="9" name="TextBox 8"/>
          <p:cNvSpPr txBox="1"/>
          <p:nvPr/>
        </p:nvSpPr>
        <p:spPr>
          <a:xfrm>
            <a:off x="357158" y="2071678"/>
            <a:ext cx="2521844" cy="523220"/>
          </a:xfrm>
          <a:prstGeom prst="rect">
            <a:avLst/>
          </a:prstGeom>
          <a:noFill/>
        </p:spPr>
        <p:txBody>
          <a:bodyPr wrap="none" rtlCol="0">
            <a:spAutoFit/>
          </a:bodyPr>
          <a:lstStyle/>
          <a:p>
            <a:r>
              <a:rPr lang="en-US" altLang="zh-CN" sz="2800" b="1" dirty="0" smtClean="0">
                <a:latin typeface="楷体" pitchFamily="49" charset="-122"/>
                <a:ea typeface="楷体_GB2312"/>
              </a:rPr>
              <a:t>2</a:t>
            </a:r>
            <a:r>
              <a:rPr lang="zh-CN" altLang="en-US" sz="2800" b="1" dirty="0" smtClean="0">
                <a:latin typeface="楷体" pitchFamily="49" charset="-122"/>
                <a:ea typeface="楷体_GB2312"/>
              </a:rPr>
              <a:t>、</a:t>
            </a:r>
            <a:r>
              <a:rPr lang="zh-CN" altLang="en-US" sz="2800" b="1" dirty="0" smtClean="0">
                <a:solidFill>
                  <a:srgbClr val="FF0000"/>
                </a:solidFill>
                <a:latin typeface="楷体" pitchFamily="49" charset="-122"/>
                <a:ea typeface="楷体_GB2312"/>
              </a:rPr>
              <a:t>保障人权</a:t>
            </a:r>
            <a:r>
              <a:rPr lang="zh-CN" altLang="en-US" sz="2800" b="1" dirty="0" smtClean="0">
                <a:latin typeface="楷体" pitchFamily="49" charset="-122"/>
                <a:ea typeface="楷体_GB2312"/>
              </a:rPr>
              <a:t>：</a:t>
            </a:r>
            <a:endParaRPr lang="zh-CN" altLang="en-US" sz="2800" b="1" dirty="0">
              <a:latin typeface="楷体" pitchFamily="49" charset="-122"/>
              <a:ea typeface="楷体_GB2312"/>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27" name="Text Box 15"/>
          <p:cNvSpPr txBox="1">
            <a:spLocks noChangeArrowheads="1"/>
          </p:cNvSpPr>
          <p:nvPr/>
        </p:nvSpPr>
        <p:spPr bwMode="auto">
          <a:xfrm>
            <a:off x="0" y="2643182"/>
            <a:ext cx="8929718" cy="3954929"/>
          </a:xfrm>
          <a:prstGeom prst="rect">
            <a:avLst/>
          </a:prstGeom>
          <a:noFill/>
          <a:ln w="9525" algn="ctr">
            <a:noFill/>
            <a:miter lim="800000"/>
            <a:headEnd/>
            <a:tailEnd/>
          </a:ln>
          <a:effectLst/>
        </p:spPr>
        <p:txBody>
          <a:bodyPr wrap="square">
            <a:spAutoFit/>
          </a:bodyPr>
          <a:lstStyle/>
          <a:p>
            <a:pPr eaLnBrk="1" hangingPunct="1">
              <a:spcBef>
                <a:spcPct val="50000"/>
              </a:spcBef>
            </a:pPr>
            <a:r>
              <a:rPr lang="zh-CN" altLang="en-US" sz="3200" b="1" dirty="0" smtClean="0">
                <a:solidFill>
                  <a:schemeClr val="hlink"/>
                </a:solidFill>
                <a:latin typeface="Arial" charset="0"/>
              </a:rPr>
              <a:t>   实践</a:t>
            </a:r>
            <a:r>
              <a:rPr lang="zh-CN" altLang="en-US" sz="3200" b="1" dirty="0">
                <a:solidFill>
                  <a:schemeClr val="hlink"/>
                </a:solidFill>
                <a:latin typeface="Arial" charset="0"/>
              </a:rPr>
              <a:t>上</a:t>
            </a:r>
            <a:r>
              <a:rPr lang="zh-CN" altLang="en-US" sz="3200" b="1" dirty="0" smtClean="0">
                <a:solidFill>
                  <a:schemeClr val="hlink"/>
                </a:solidFill>
                <a:latin typeface="Arial" charset="0"/>
              </a:rPr>
              <a:t>：</a:t>
            </a:r>
            <a:endParaRPr lang="en-US" altLang="zh-CN" sz="3200" b="1" dirty="0" smtClean="0">
              <a:solidFill>
                <a:schemeClr val="hlink"/>
              </a:solidFill>
              <a:latin typeface="Arial" charset="0"/>
            </a:endParaRPr>
          </a:p>
          <a:p>
            <a:pPr eaLnBrk="1" hangingPunct="1">
              <a:spcBef>
                <a:spcPct val="50000"/>
              </a:spcBef>
            </a:pPr>
            <a:r>
              <a:rPr lang="zh-CN" altLang="en-US" sz="3200" b="1" dirty="0" smtClean="0">
                <a:latin typeface="Arial" charset="0"/>
              </a:rPr>
              <a:t>①</a:t>
            </a:r>
            <a:r>
              <a:rPr lang="zh-CN" altLang="en-US" sz="3200" b="1" dirty="0">
                <a:latin typeface="Arial" charset="0"/>
              </a:rPr>
              <a:t>为“光荣革命”后的</a:t>
            </a:r>
            <a:r>
              <a:rPr lang="zh-CN" altLang="en-US" sz="3200" b="1" dirty="0">
                <a:solidFill>
                  <a:srgbClr val="FF0000"/>
                </a:solidFill>
                <a:latin typeface="Arial" charset="0"/>
              </a:rPr>
              <a:t>英国</a:t>
            </a:r>
            <a:r>
              <a:rPr lang="zh-CN" altLang="en-US" sz="3200" b="1" dirty="0">
                <a:latin typeface="Arial" charset="0"/>
              </a:rPr>
              <a:t>新政治秩序提供理论基础</a:t>
            </a:r>
          </a:p>
          <a:p>
            <a:pPr eaLnBrk="1" hangingPunct="1">
              <a:spcBef>
                <a:spcPct val="50000"/>
              </a:spcBef>
            </a:pPr>
            <a:r>
              <a:rPr lang="zh-CN" altLang="en-US" sz="3200" b="1" dirty="0">
                <a:latin typeface="Arial" charset="0"/>
              </a:rPr>
              <a:t>②</a:t>
            </a:r>
            <a:r>
              <a:rPr kumimoji="1" lang="zh-CN" altLang="en-US" sz="3200" b="1" dirty="0">
                <a:latin typeface="Arial" charset="0"/>
              </a:rPr>
              <a:t>洛克提出的自由、法治与分权的政治原则，对启蒙运动、</a:t>
            </a:r>
            <a:r>
              <a:rPr kumimoji="1" lang="zh-CN" altLang="en-US" sz="3200" b="1" dirty="0">
                <a:solidFill>
                  <a:srgbClr val="FF0000"/>
                </a:solidFill>
                <a:latin typeface="Arial" charset="0"/>
              </a:rPr>
              <a:t>美国</a:t>
            </a:r>
            <a:r>
              <a:rPr kumimoji="1" lang="zh-CN" altLang="en-US" sz="3200" b="1" dirty="0">
                <a:latin typeface="Arial" charset="0"/>
              </a:rPr>
              <a:t>独立战争和</a:t>
            </a:r>
            <a:r>
              <a:rPr kumimoji="1" lang="zh-CN" altLang="en-US" sz="3200" b="1" dirty="0">
                <a:solidFill>
                  <a:srgbClr val="FF0000"/>
                </a:solidFill>
                <a:latin typeface="Arial" charset="0"/>
              </a:rPr>
              <a:t>法国</a:t>
            </a:r>
            <a:r>
              <a:rPr kumimoji="1" lang="zh-CN" altLang="en-US" sz="3200" b="1" dirty="0">
                <a:latin typeface="Arial" charset="0"/>
              </a:rPr>
              <a:t>革命以及西方政治制度产生了深远的影响。</a:t>
            </a:r>
          </a:p>
          <a:p>
            <a:pPr eaLnBrk="1" hangingPunct="1">
              <a:spcBef>
                <a:spcPct val="50000"/>
              </a:spcBef>
            </a:pPr>
            <a:endParaRPr lang="en-US" altLang="zh-CN" dirty="0">
              <a:latin typeface="Arial" charset="0"/>
            </a:endParaRPr>
          </a:p>
        </p:txBody>
      </p:sp>
      <p:sp>
        <p:nvSpPr>
          <p:cNvPr id="38932" name="Oval 20" descr="0db2c9ca72522e55f21fe7891">
            <a:hlinkClick r:id="rId2" action="ppaction://hlinksldjump"/>
          </p:cNvPr>
          <p:cNvSpPr>
            <a:spLocks noChangeArrowheads="1"/>
          </p:cNvSpPr>
          <p:nvPr/>
        </p:nvSpPr>
        <p:spPr bwMode="auto">
          <a:xfrm>
            <a:off x="7358082" y="0"/>
            <a:ext cx="762000" cy="457200"/>
          </a:xfrm>
          <a:prstGeom prst="ellipse">
            <a:avLst/>
          </a:prstGeom>
          <a:blipFill dpi="0" rotWithShape="0">
            <a:blip r:embed="rId3"/>
            <a:srcRect/>
            <a:stretch>
              <a:fillRect/>
            </a:stretch>
          </a:blipFill>
          <a:ln w="9525" algn="ctr">
            <a:solidFill>
              <a:schemeClr val="tx1"/>
            </a:solidFill>
            <a:round/>
            <a:headEnd/>
            <a:tailEnd/>
          </a:ln>
          <a:effectLst/>
        </p:spPr>
        <p:txBody>
          <a:bodyPr wrap="none" anchor="ctr"/>
          <a:lstStyle/>
          <a:p>
            <a:endParaRPr lang="zh-CN" altLang="en-US"/>
          </a:p>
        </p:txBody>
      </p:sp>
      <p:sp>
        <p:nvSpPr>
          <p:cNvPr id="38933" name="Oval 21" descr="a84052088e6537860a7b82dc1">
            <a:hlinkClick r:id="rId4" action="ppaction://hlinksldjump"/>
          </p:cNvPr>
          <p:cNvSpPr>
            <a:spLocks noChangeArrowheads="1"/>
          </p:cNvSpPr>
          <p:nvPr/>
        </p:nvSpPr>
        <p:spPr bwMode="auto">
          <a:xfrm>
            <a:off x="228600" y="152400"/>
            <a:ext cx="1219200" cy="914400"/>
          </a:xfrm>
          <a:prstGeom prst="ellipse">
            <a:avLst/>
          </a:prstGeom>
          <a:blipFill dpi="0" rotWithShape="0">
            <a:blip r:embed="rId5"/>
            <a:srcRect/>
            <a:stretch>
              <a:fillRect/>
            </a:stretch>
          </a:blipFill>
          <a:ln w="9525" algn="ctr">
            <a:solidFill>
              <a:schemeClr val="tx1"/>
            </a:solidFill>
            <a:round/>
            <a:headEnd/>
            <a:tailEnd/>
          </a:ln>
          <a:effectLst/>
        </p:spPr>
        <p:txBody>
          <a:bodyPr wrap="none" anchor="ctr"/>
          <a:lstStyle/>
          <a:p>
            <a:endParaRPr lang="zh-CN" altLang="en-US"/>
          </a:p>
        </p:txBody>
      </p:sp>
      <p:sp>
        <p:nvSpPr>
          <p:cNvPr id="38957" name="Oval 45" descr="906289dda78ffc275882dd7b1">
            <a:hlinkClick r:id="rId6" action="ppaction://hlinksldjump"/>
          </p:cNvPr>
          <p:cNvSpPr>
            <a:spLocks noChangeArrowheads="1"/>
          </p:cNvSpPr>
          <p:nvPr/>
        </p:nvSpPr>
        <p:spPr bwMode="auto">
          <a:xfrm>
            <a:off x="8215338" y="0"/>
            <a:ext cx="762000" cy="457200"/>
          </a:xfrm>
          <a:prstGeom prst="ellipse">
            <a:avLst/>
          </a:prstGeom>
          <a:blipFill dpi="0" rotWithShape="0">
            <a:blip r:embed="rId7"/>
            <a:srcRect/>
            <a:stretch>
              <a:fillRect/>
            </a:stretch>
          </a:blipFill>
          <a:ln w="9525" algn="ctr">
            <a:solidFill>
              <a:schemeClr val="tx1"/>
            </a:solidFill>
            <a:round/>
            <a:headEnd/>
            <a:tailEnd/>
          </a:ln>
          <a:effectLst/>
        </p:spPr>
        <p:txBody>
          <a:bodyPr wrap="none" anchor="ctr"/>
          <a:lstStyle/>
          <a:p>
            <a:endParaRPr lang="zh-CN" altLang="en-US"/>
          </a:p>
        </p:txBody>
      </p:sp>
      <p:sp>
        <p:nvSpPr>
          <p:cNvPr id="38962" name="Rectangle 50"/>
          <p:cNvSpPr>
            <a:spLocks noChangeArrowheads="1"/>
          </p:cNvSpPr>
          <p:nvPr/>
        </p:nvSpPr>
        <p:spPr bwMode="auto">
          <a:xfrm>
            <a:off x="285720" y="1571612"/>
            <a:ext cx="8858280" cy="1077218"/>
          </a:xfrm>
          <a:prstGeom prst="rect">
            <a:avLst/>
          </a:prstGeom>
          <a:noFill/>
          <a:ln w="9525">
            <a:noFill/>
            <a:miter lim="800000"/>
            <a:headEnd/>
            <a:tailEnd/>
          </a:ln>
          <a:effectLst/>
        </p:spPr>
        <p:txBody>
          <a:bodyPr wrap="square">
            <a:spAutoFit/>
          </a:bodyPr>
          <a:lstStyle/>
          <a:p>
            <a:r>
              <a:rPr lang="zh-CN" altLang="en-US" sz="3200" b="1" dirty="0">
                <a:solidFill>
                  <a:srgbClr val="0000CC"/>
                </a:solidFill>
                <a:latin typeface="Arial" charset="0"/>
              </a:rPr>
              <a:t>理论上</a:t>
            </a:r>
            <a:r>
              <a:rPr lang="zh-CN" altLang="en-US" sz="3200" b="1" dirty="0" smtClean="0">
                <a:solidFill>
                  <a:srgbClr val="0000CC"/>
                </a:solidFill>
                <a:latin typeface="Arial" charset="0"/>
              </a:rPr>
              <a:t>：</a:t>
            </a:r>
            <a:endParaRPr lang="en-US" altLang="zh-CN" sz="3200" b="1" dirty="0" smtClean="0">
              <a:solidFill>
                <a:srgbClr val="0000CC"/>
              </a:solidFill>
              <a:latin typeface="Arial" charset="0"/>
            </a:endParaRPr>
          </a:p>
          <a:p>
            <a:r>
              <a:rPr kumimoji="1" lang="zh-CN" altLang="en-US" sz="3200" b="1" dirty="0" smtClean="0">
                <a:latin typeface="Arial" charset="0"/>
              </a:rPr>
              <a:t>系统</a:t>
            </a:r>
            <a:r>
              <a:rPr kumimoji="1" lang="zh-CN" altLang="en-US" sz="3200" b="1" dirty="0">
                <a:latin typeface="Arial" charset="0"/>
              </a:rPr>
              <a:t>提出</a:t>
            </a:r>
            <a:r>
              <a:rPr kumimoji="1" lang="zh-CN" altLang="en-US" sz="3200" b="1" dirty="0">
                <a:solidFill>
                  <a:srgbClr val="FF0000"/>
                </a:solidFill>
                <a:latin typeface="宋体"/>
              </a:rPr>
              <a:t>“</a:t>
            </a:r>
            <a:r>
              <a:rPr kumimoji="1" lang="zh-CN" altLang="en-US" sz="3200" b="1" dirty="0">
                <a:solidFill>
                  <a:srgbClr val="FF0000"/>
                </a:solidFill>
                <a:latin typeface="Arial" charset="0"/>
              </a:rPr>
              <a:t>天赋人权</a:t>
            </a:r>
            <a:r>
              <a:rPr kumimoji="1" lang="zh-CN" altLang="en-US" sz="3200" b="1" dirty="0">
                <a:solidFill>
                  <a:srgbClr val="FF0000"/>
                </a:solidFill>
                <a:latin typeface="宋体"/>
              </a:rPr>
              <a:t>”</a:t>
            </a:r>
            <a:r>
              <a:rPr kumimoji="1" lang="zh-CN" altLang="en-US" sz="3200" b="1" dirty="0" smtClean="0">
                <a:latin typeface="Arial" charset="0"/>
              </a:rPr>
              <a:t>学说和</a:t>
            </a:r>
            <a:r>
              <a:rPr kumimoji="1" lang="zh-CN" altLang="en-US" sz="3200" b="1" dirty="0" smtClean="0">
                <a:solidFill>
                  <a:srgbClr val="FF0000"/>
                </a:solidFill>
                <a:latin typeface="Arial" charset="0"/>
              </a:rPr>
              <a:t>“分权制衡”</a:t>
            </a:r>
            <a:r>
              <a:rPr kumimoji="1" lang="zh-CN" altLang="en-US" sz="3200" b="1" dirty="0" smtClean="0">
                <a:latin typeface="Arial" charset="0"/>
              </a:rPr>
              <a:t>学说</a:t>
            </a:r>
            <a:endParaRPr kumimoji="1" lang="zh-CN" altLang="en-US" sz="3200" b="1" dirty="0">
              <a:latin typeface="Arial" charset="0"/>
            </a:endParaRPr>
          </a:p>
        </p:txBody>
      </p:sp>
      <p:sp>
        <p:nvSpPr>
          <p:cNvPr id="38963" name="Rectangle 51"/>
          <p:cNvSpPr>
            <a:spLocks noChangeArrowheads="1"/>
          </p:cNvSpPr>
          <p:nvPr/>
        </p:nvSpPr>
        <p:spPr bwMode="auto">
          <a:xfrm>
            <a:off x="2000232" y="285728"/>
            <a:ext cx="4267200" cy="990600"/>
          </a:xfrm>
          <a:prstGeom prst="rect">
            <a:avLst/>
          </a:prstGeom>
          <a:noFill/>
          <a:ln w="9525" algn="ctr">
            <a:noFill/>
            <a:miter lim="800000"/>
            <a:headEnd/>
            <a:tailEnd/>
          </a:ln>
          <a:effectLst/>
        </p:spPr>
        <p:txBody>
          <a:bodyPr wrap="none" anchor="ctr"/>
          <a:lstStyle/>
          <a:p>
            <a:pPr algn="ctr" eaLnBrk="1" hangingPunct="1"/>
            <a:r>
              <a:rPr lang="zh-CN" altLang="en-US" sz="3600" dirty="0" smtClean="0">
                <a:latin typeface="黑体" pitchFamily="2" charset="-122"/>
                <a:ea typeface="黑体" pitchFamily="2" charset="-122"/>
              </a:rPr>
              <a:t>（三）、</a:t>
            </a:r>
            <a:r>
              <a:rPr lang="zh-CN" altLang="en-US" sz="3600" dirty="0">
                <a:latin typeface="黑体" pitchFamily="2" charset="-122"/>
                <a:ea typeface="黑体" pitchFamily="2" charset="-122"/>
              </a:rPr>
              <a:t>洛克思想的影响：</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8962"/>
                                        </p:tgtEl>
                                        <p:attrNameLst>
                                          <p:attrName>style.visibility</p:attrName>
                                        </p:attrNameLst>
                                      </p:cBhvr>
                                      <p:to>
                                        <p:strVal val="visible"/>
                                      </p:to>
                                    </p:set>
                                    <p:animEffect transition="in" filter="diamond(in)">
                                      <p:cBhvr>
                                        <p:cTn id="7" dur="500"/>
                                        <p:tgtEl>
                                          <p:spTgt spid="3896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89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27" grpId="0"/>
      <p:bldP spid="3896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1357290" y="0"/>
            <a:ext cx="9144000" cy="579438"/>
          </a:xfrm>
          <a:prstGeom prst="rect">
            <a:avLst/>
          </a:prstGeom>
          <a:noFill/>
          <a:ln w="9525">
            <a:noFill/>
            <a:miter lim="800000"/>
            <a:headEnd/>
            <a:tailEnd/>
          </a:ln>
          <a:effectLst/>
        </p:spPr>
        <p:txBody>
          <a:bodyPr>
            <a:spAutoFit/>
          </a:bodyPr>
          <a:lstStyle/>
          <a:p>
            <a:r>
              <a:rPr lang="zh-CN" altLang="en-US" sz="3200" b="1" dirty="0">
                <a:latin typeface="黑体" pitchFamily="49" charset="-122"/>
                <a:ea typeface="黑体" pitchFamily="49" charset="-122"/>
              </a:rPr>
              <a:t>三、卢</a:t>
            </a:r>
            <a:r>
              <a:rPr lang="zh-CN" altLang="en-US" sz="3200" b="1" dirty="0" smtClean="0">
                <a:latin typeface="黑体" pitchFamily="49" charset="-122"/>
                <a:ea typeface="黑体" pitchFamily="49" charset="-122"/>
              </a:rPr>
              <a:t>梭</a:t>
            </a:r>
            <a:endParaRPr lang="zh-CN" altLang="en-US" sz="3200" b="1" dirty="0">
              <a:latin typeface="黑体" pitchFamily="49" charset="-122"/>
              <a:ea typeface="黑体" pitchFamily="49" charset="-122"/>
            </a:endParaRPr>
          </a:p>
        </p:txBody>
      </p:sp>
      <p:pic>
        <p:nvPicPr>
          <p:cNvPr id="20484" name="Picture 4" descr="1-3">
            <a:hlinkClick r:id="rId2" action="ppaction://hlinksldjump"/>
          </p:cNvPr>
          <p:cNvPicPr>
            <a:picLocks noChangeAspect="1" noChangeArrowheads="1"/>
          </p:cNvPicPr>
          <p:nvPr/>
        </p:nvPicPr>
        <p:blipFill>
          <a:blip r:embed="rId3"/>
          <a:srcRect/>
          <a:stretch>
            <a:fillRect/>
          </a:stretch>
        </p:blipFill>
        <p:spPr bwMode="auto">
          <a:xfrm>
            <a:off x="0" y="3000372"/>
            <a:ext cx="1747820" cy="2249494"/>
          </a:xfrm>
          <a:prstGeom prst="rect">
            <a:avLst/>
          </a:prstGeom>
          <a:noFill/>
        </p:spPr>
      </p:pic>
      <p:sp>
        <p:nvSpPr>
          <p:cNvPr id="20485" name="Rectangle 5"/>
          <p:cNvSpPr>
            <a:spLocks noChangeArrowheads="1"/>
          </p:cNvSpPr>
          <p:nvPr/>
        </p:nvSpPr>
        <p:spPr bwMode="auto">
          <a:xfrm>
            <a:off x="0" y="1285860"/>
            <a:ext cx="9144000" cy="1569660"/>
          </a:xfrm>
          <a:prstGeom prst="rect">
            <a:avLst/>
          </a:prstGeom>
          <a:noFill/>
          <a:ln w="9525">
            <a:noFill/>
            <a:miter lim="800000"/>
            <a:headEnd/>
            <a:tailEnd/>
          </a:ln>
          <a:effectLst/>
        </p:spPr>
        <p:txBody>
          <a:bodyPr>
            <a:spAutoFit/>
          </a:bodyPr>
          <a:lstStyle/>
          <a:p>
            <a:r>
              <a:rPr lang="en-US" altLang="zh-CN" sz="3200" b="1" dirty="0">
                <a:latin typeface="楷体_GB2312" pitchFamily="49" charset="-122"/>
                <a:ea typeface="楷体_GB2312" pitchFamily="49" charset="-122"/>
              </a:rPr>
              <a:t>    </a:t>
            </a:r>
            <a:r>
              <a:rPr lang="zh-CN" altLang="en-US" sz="3200" b="1" dirty="0">
                <a:latin typeface="楷体_GB2312" pitchFamily="49" charset="-122"/>
                <a:ea typeface="楷体_GB2312" pitchFamily="49" charset="-122"/>
              </a:rPr>
              <a:t>在</a:t>
            </a:r>
            <a:r>
              <a:rPr lang="en-US" altLang="zh-CN" sz="3200" b="1" dirty="0">
                <a:latin typeface="楷体_GB2312" pitchFamily="49" charset="-122"/>
                <a:ea typeface="楷体_GB2312" pitchFamily="49" charset="-122"/>
              </a:rPr>
              <a:t>18</a:t>
            </a:r>
            <a:r>
              <a:rPr lang="zh-CN" altLang="en-US" sz="3200" b="1" dirty="0">
                <a:latin typeface="楷体_GB2312" pitchFamily="49" charset="-122"/>
                <a:ea typeface="楷体_GB2312" pitchFamily="49" charset="-122"/>
              </a:rPr>
              <a:t>世纪法国启蒙运动中，发出要求民主的最强音的思想家是谁</a:t>
            </a:r>
            <a:r>
              <a:rPr lang="zh-CN" altLang="en-US" sz="3200" b="1" dirty="0" smtClean="0">
                <a:latin typeface="楷体_GB2312" pitchFamily="49" charset="-122"/>
                <a:ea typeface="楷体_GB2312" pitchFamily="49" charset="-122"/>
              </a:rPr>
              <a:t>？当时的法国社会是一个怎样的状况？</a:t>
            </a:r>
            <a:endParaRPr lang="zh-CN" altLang="en-US" sz="3200" b="1" dirty="0">
              <a:latin typeface="楷体_GB2312" pitchFamily="49" charset="-122"/>
              <a:ea typeface="楷体_GB2312" pitchFamily="49" charset="-122"/>
            </a:endParaRPr>
          </a:p>
        </p:txBody>
      </p:sp>
      <p:sp>
        <p:nvSpPr>
          <p:cNvPr id="20487" name="Rectangle 7"/>
          <p:cNvSpPr>
            <a:spLocks noChangeArrowheads="1"/>
          </p:cNvSpPr>
          <p:nvPr/>
        </p:nvSpPr>
        <p:spPr bwMode="auto">
          <a:xfrm>
            <a:off x="0" y="4868863"/>
            <a:ext cx="9144000" cy="584775"/>
          </a:xfrm>
          <a:prstGeom prst="rect">
            <a:avLst/>
          </a:prstGeom>
          <a:noFill/>
          <a:ln w="9525">
            <a:noFill/>
            <a:miter lim="800000"/>
            <a:headEnd/>
            <a:tailEnd/>
          </a:ln>
          <a:effectLst/>
        </p:spPr>
        <p:txBody>
          <a:bodyPr anchor="ctr">
            <a:spAutoFit/>
          </a:bodyPr>
          <a:lstStyle/>
          <a:p>
            <a:r>
              <a:rPr kumimoji="1" lang="en-US" altLang="zh-CN" sz="3200" b="1" dirty="0">
                <a:latin typeface="楷体_GB2312" pitchFamily="49" charset="-122"/>
                <a:ea typeface="楷体_GB2312" pitchFamily="49" charset="-122"/>
              </a:rPr>
              <a:t>    </a:t>
            </a:r>
            <a:endParaRPr lang="zh-CN" altLang="en-US" sz="3200" b="1" dirty="0">
              <a:latin typeface="楷体_GB2312" pitchFamily="49" charset="-122"/>
              <a:ea typeface="楷体_GB2312" pitchFamily="49" charset="-122"/>
            </a:endParaRPr>
          </a:p>
        </p:txBody>
      </p:sp>
      <p:sp>
        <p:nvSpPr>
          <p:cNvPr id="8" name="Oval 14" descr="906289dda78ffc275882dd7b1">
            <a:hlinkClick r:id="rId4" action="ppaction://hlinksldjump"/>
          </p:cNvPr>
          <p:cNvSpPr>
            <a:spLocks noChangeArrowheads="1"/>
          </p:cNvSpPr>
          <p:nvPr/>
        </p:nvSpPr>
        <p:spPr bwMode="auto">
          <a:xfrm>
            <a:off x="0" y="0"/>
            <a:ext cx="1143008" cy="928670"/>
          </a:xfrm>
          <a:prstGeom prst="ellipse">
            <a:avLst/>
          </a:prstGeom>
          <a:blipFill dpi="0" rotWithShape="0">
            <a:blip r:embed="rId5"/>
            <a:srcRect/>
            <a:stretch>
              <a:fillRect/>
            </a:stretch>
          </a:blipFill>
          <a:ln w="9525" algn="ctr">
            <a:solidFill>
              <a:schemeClr val="tx1"/>
            </a:solidFill>
            <a:round/>
            <a:headEnd/>
            <a:tailEnd/>
          </a:ln>
          <a:effectLst/>
        </p:spPr>
        <p:txBody>
          <a:bodyPr wrap="none" anchor="ctr"/>
          <a:lstStyle/>
          <a:p>
            <a:endParaRPr lang="zh-CN" altLang="en-US"/>
          </a:p>
        </p:txBody>
      </p:sp>
      <p:sp>
        <p:nvSpPr>
          <p:cNvPr id="9" name="矩形 8"/>
          <p:cNvSpPr/>
          <p:nvPr/>
        </p:nvSpPr>
        <p:spPr>
          <a:xfrm>
            <a:off x="2000232" y="571480"/>
            <a:ext cx="5519460" cy="584775"/>
          </a:xfrm>
          <a:prstGeom prst="rect">
            <a:avLst/>
          </a:prstGeom>
        </p:spPr>
        <p:txBody>
          <a:bodyPr wrap="none">
            <a:spAutoFit/>
          </a:bodyPr>
          <a:lstStyle/>
          <a:p>
            <a:pPr>
              <a:spcBef>
                <a:spcPct val="50000"/>
              </a:spcBef>
            </a:pPr>
            <a:r>
              <a:rPr lang="en-US" altLang="zh-CN" sz="3200" dirty="0" smtClean="0">
                <a:solidFill>
                  <a:srgbClr val="990000"/>
                </a:solidFill>
                <a:latin typeface="Arial" charset="0"/>
                <a:ea typeface="黑体" pitchFamily="2" charset="-122"/>
              </a:rPr>
              <a:t>——</a:t>
            </a:r>
            <a:r>
              <a:rPr lang="zh-CN" altLang="en-US" sz="3200" dirty="0" smtClean="0">
                <a:solidFill>
                  <a:srgbClr val="990000"/>
                </a:solidFill>
                <a:latin typeface="Arial" charset="0"/>
                <a:ea typeface="黑体" pitchFamily="2" charset="-122"/>
              </a:rPr>
              <a:t>全面阐述人民主权的先驱</a:t>
            </a:r>
            <a:endParaRPr lang="zh-CN" altLang="en-US" sz="3200" dirty="0">
              <a:solidFill>
                <a:srgbClr val="990000"/>
              </a:solidFill>
              <a:latin typeface="Arial" charset="0"/>
              <a:ea typeface="黑体" pitchFamily="2" charset="-122"/>
            </a:endParaRPr>
          </a:p>
        </p:txBody>
      </p:sp>
      <p:sp>
        <p:nvSpPr>
          <p:cNvPr id="11" name="TextBox 10"/>
          <p:cNvSpPr txBox="1"/>
          <p:nvPr/>
        </p:nvSpPr>
        <p:spPr>
          <a:xfrm>
            <a:off x="2071670" y="3071810"/>
            <a:ext cx="5317481" cy="1569660"/>
          </a:xfrm>
          <a:prstGeom prst="rect">
            <a:avLst/>
          </a:prstGeom>
          <a:noFill/>
        </p:spPr>
        <p:txBody>
          <a:bodyPr wrap="none" rtlCol="0">
            <a:spAutoFit/>
          </a:bodyPr>
          <a:lstStyle/>
          <a:p>
            <a:r>
              <a:rPr lang="zh-CN" altLang="en-US" sz="3200" b="1" dirty="0" smtClean="0"/>
              <a:t>（一）背景：</a:t>
            </a:r>
            <a:endParaRPr lang="en-US" altLang="zh-CN" sz="3200" b="1" dirty="0" smtClean="0"/>
          </a:p>
          <a:p>
            <a:r>
              <a:rPr lang="en-US" altLang="zh-CN" sz="3200" b="1" dirty="0" smtClean="0"/>
              <a:t>1</a:t>
            </a:r>
            <a:r>
              <a:rPr lang="zh-CN" altLang="en-US" sz="3200" b="1" dirty="0" smtClean="0"/>
              <a:t>、政治上：森严的等级制度</a:t>
            </a:r>
            <a:endParaRPr lang="en-US" altLang="zh-CN" sz="3200" b="1" dirty="0" smtClean="0"/>
          </a:p>
          <a:p>
            <a:r>
              <a:rPr lang="en-US" altLang="zh-CN" sz="3200" b="1" dirty="0" smtClean="0"/>
              <a:t>2</a:t>
            </a:r>
            <a:r>
              <a:rPr lang="zh-CN" altLang="en-US" sz="3200" b="1" dirty="0" smtClean="0"/>
              <a:t>、经济上：资本主义发展</a:t>
            </a:r>
            <a:endParaRPr lang="zh-CN" altLang="en-US" sz="3200" b="1" dirty="0"/>
          </a:p>
        </p:txBody>
      </p:sp>
      <p:sp>
        <p:nvSpPr>
          <p:cNvPr id="12" name="TextBox 11"/>
          <p:cNvSpPr txBox="1"/>
          <p:nvPr/>
        </p:nvSpPr>
        <p:spPr>
          <a:xfrm>
            <a:off x="0" y="5214950"/>
            <a:ext cx="1826141" cy="584775"/>
          </a:xfrm>
          <a:prstGeom prst="rect">
            <a:avLst/>
          </a:prstGeom>
          <a:noFill/>
        </p:spPr>
        <p:txBody>
          <a:bodyPr wrap="none" rtlCol="0">
            <a:spAutoFit/>
          </a:bodyPr>
          <a:lstStyle/>
          <a:p>
            <a:r>
              <a:rPr lang="zh-CN" altLang="en-US" sz="3200" dirty="0" smtClean="0"/>
              <a:t>（卢梭）</a:t>
            </a:r>
            <a:endParaRPr lang="zh-CN" alt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0484"/>
                                        </p:tgtEl>
                                        <p:attrNameLst>
                                          <p:attrName>style.visibility</p:attrName>
                                        </p:attrNameLst>
                                      </p:cBhvr>
                                      <p:to>
                                        <p:strVal val="visible"/>
                                      </p:to>
                                    </p:set>
                                    <p:animEffect transition="in" filter="blinds(horizontal)">
                                      <p:cBhvr>
                                        <p:cTn id="7" dur="500"/>
                                        <p:tgtEl>
                                          <p:spTgt spid="20484"/>
                                        </p:tgtEl>
                                      </p:cBhvr>
                                    </p:animEffect>
                                  </p:childTnLst>
                                </p:cTn>
                              </p:par>
                              <p:par>
                                <p:cTn id="8" presetID="3" presetClass="entr" presetSubtype="10" fill="hold" nodeType="withEffect">
                                  <p:stCondLst>
                                    <p:cond delay="0"/>
                                  </p:stCondLst>
                                  <p:childTnLst>
                                    <p:set>
                                      <p:cBhvr>
                                        <p:cTn id="9" dur="1" fill="hold">
                                          <p:stCondLst>
                                            <p:cond delay="0"/>
                                          </p:stCondLst>
                                        </p:cTn>
                                        <p:tgtEl>
                                          <p:spTgt spid="12">
                                            <p:txEl>
                                              <p:pRg st="0" end="0"/>
                                            </p:txEl>
                                          </p:spTgt>
                                        </p:tgtEl>
                                        <p:attrNameLst>
                                          <p:attrName>style.visibility</p:attrName>
                                        </p:attrNameLst>
                                      </p:cBhvr>
                                      <p:to>
                                        <p:strVal val="visible"/>
                                      </p:to>
                                    </p:set>
                                    <p:animEffect transition="in" filter="blinds(horizontal)">
                                      <p:cBhvr>
                                        <p:cTn id="10" dur="500"/>
                                        <p:tgtEl>
                                          <p:spTgt spid="1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11">
                                            <p:txEl>
                                              <p:pRg st="0" end="0"/>
                                            </p:txEl>
                                          </p:spTgt>
                                        </p:tgtEl>
                                        <p:attrNameLst>
                                          <p:attrName>style.visibility</p:attrName>
                                        </p:attrNameLst>
                                      </p:cBhvr>
                                      <p:to>
                                        <p:strVal val="visible"/>
                                      </p:to>
                                    </p:set>
                                    <p:animEffect transition="in" filter="blinds(horizontal)">
                                      <p:cBhvr>
                                        <p:cTn id="15" dur="500"/>
                                        <p:tgtEl>
                                          <p:spTgt spid="11">
                                            <p:txEl>
                                              <p:pRg st="0" end="0"/>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11">
                                            <p:txEl>
                                              <p:pRg st="1" end="1"/>
                                            </p:txEl>
                                          </p:spTgt>
                                        </p:tgtEl>
                                        <p:attrNameLst>
                                          <p:attrName>style.visibility</p:attrName>
                                        </p:attrNameLst>
                                      </p:cBhvr>
                                      <p:to>
                                        <p:strVal val="visible"/>
                                      </p:to>
                                    </p:set>
                                    <p:animEffect transition="in" filter="blinds(horizontal)">
                                      <p:cBhvr>
                                        <p:cTn id="18" dur="500"/>
                                        <p:tgtEl>
                                          <p:spTgt spid="11">
                                            <p:txEl>
                                              <p:pRg st="1" end="1"/>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11">
                                            <p:txEl>
                                              <p:pRg st="2" end="2"/>
                                            </p:txEl>
                                          </p:spTgt>
                                        </p:tgtEl>
                                        <p:attrNameLst>
                                          <p:attrName>style.visibility</p:attrName>
                                        </p:attrNameLst>
                                      </p:cBhvr>
                                      <p:to>
                                        <p:strVal val="visible"/>
                                      </p:to>
                                    </p:set>
                                    <p:animEffect transition="in" filter="blinds(horizontal)">
                                      <p:cBhvr>
                                        <p:cTn id="21" dur="500"/>
                                        <p:tgtEl>
                                          <p:spTgt spid="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9" descr="0db2c9ca72522e55f21fe7891">
            <a:hlinkClick r:id="" action="ppaction://noaction"/>
          </p:cNvPr>
          <p:cNvSpPr>
            <a:spLocks noChangeArrowheads="1"/>
          </p:cNvSpPr>
          <p:nvPr/>
        </p:nvSpPr>
        <p:spPr bwMode="auto">
          <a:xfrm>
            <a:off x="6143636" y="214290"/>
            <a:ext cx="857256" cy="642942"/>
          </a:xfrm>
          <a:prstGeom prst="ellipse">
            <a:avLst/>
          </a:prstGeom>
          <a:blipFill dpi="0" rotWithShape="0">
            <a:blip r:embed="rId3"/>
            <a:srcRect/>
            <a:stretch>
              <a:fillRect/>
            </a:stretch>
          </a:blipFill>
          <a:ln w="9525" algn="ctr">
            <a:solidFill>
              <a:schemeClr val="tx1"/>
            </a:solidFill>
            <a:round/>
            <a:headEnd/>
            <a:tailEnd/>
          </a:ln>
          <a:effectLst/>
        </p:spPr>
        <p:txBody>
          <a:bodyPr wrap="none" anchor="ctr"/>
          <a:lstStyle/>
          <a:p>
            <a:endParaRPr lang="zh-CN" altLang="en-US"/>
          </a:p>
        </p:txBody>
      </p:sp>
      <p:sp>
        <p:nvSpPr>
          <p:cNvPr id="5" name="Oval 10" descr="a84052088e6537860a7b82dc1">
            <a:hlinkClick r:id="" action="ppaction://noaction"/>
          </p:cNvPr>
          <p:cNvSpPr>
            <a:spLocks noChangeArrowheads="1"/>
          </p:cNvSpPr>
          <p:nvPr/>
        </p:nvSpPr>
        <p:spPr bwMode="auto">
          <a:xfrm>
            <a:off x="7143768" y="214290"/>
            <a:ext cx="857256" cy="633394"/>
          </a:xfrm>
          <a:prstGeom prst="ellipse">
            <a:avLst/>
          </a:prstGeom>
          <a:blipFill dpi="0" rotWithShape="0">
            <a:blip r:embed="rId4"/>
            <a:srcRect/>
            <a:stretch>
              <a:fillRect/>
            </a:stretch>
          </a:blipFill>
          <a:ln w="9525" algn="ctr">
            <a:solidFill>
              <a:schemeClr val="tx1"/>
            </a:solidFill>
            <a:round/>
            <a:headEnd/>
            <a:tailEnd/>
          </a:ln>
          <a:effectLst/>
        </p:spPr>
        <p:txBody>
          <a:bodyPr wrap="none" anchor="ctr"/>
          <a:lstStyle/>
          <a:p>
            <a:endParaRPr lang="zh-CN" altLang="en-US"/>
          </a:p>
        </p:txBody>
      </p:sp>
      <p:sp>
        <p:nvSpPr>
          <p:cNvPr id="6" name="Oval 11" descr="906289dda78ffc275882dd7b1">
            <a:hlinkClick r:id="" action="ppaction://noaction"/>
          </p:cNvPr>
          <p:cNvSpPr>
            <a:spLocks noChangeArrowheads="1"/>
          </p:cNvSpPr>
          <p:nvPr/>
        </p:nvSpPr>
        <p:spPr bwMode="auto">
          <a:xfrm>
            <a:off x="8143900" y="214290"/>
            <a:ext cx="776262" cy="633394"/>
          </a:xfrm>
          <a:prstGeom prst="ellipse">
            <a:avLst/>
          </a:prstGeom>
          <a:blipFill dpi="0" rotWithShape="0">
            <a:blip r:embed="rId5"/>
            <a:srcRect/>
            <a:stretch>
              <a:fillRect/>
            </a:stretch>
          </a:blipFill>
          <a:ln w="9525" algn="ctr">
            <a:solidFill>
              <a:schemeClr val="tx1"/>
            </a:solidFill>
            <a:round/>
            <a:headEnd/>
            <a:tailEnd/>
          </a:ln>
          <a:effectLst/>
        </p:spPr>
        <p:txBody>
          <a:bodyPr wrap="none" anchor="ctr"/>
          <a:lstStyle/>
          <a:p>
            <a:endParaRPr lang="zh-CN" altLang="en-US"/>
          </a:p>
        </p:txBody>
      </p:sp>
      <p:sp>
        <p:nvSpPr>
          <p:cNvPr id="7" name="TextBox 6"/>
          <p:cNvSpPr txBox="1"/>
          <p:nvPr/>
        </p:nvSpPr>
        <p:spPr>
          <a:xfrm>
            <a:off x="428596" y="357166"/>
            <a:ext cx="5594801" cy="523220"/>
          </a:xfrm>
          <a:prstGeom prst="rect">
            <a:avLst/>
          </a:prstGeom>
          <a:noFill/>
        </p:spPr>
        <p:txBody>
          <a:bodyPr wrap="none" rtlCol="0">
            <a:spAutoFit/>
          </a:bodyPr>
          <a:lstStyle/>
          <a:p>
            <a:r>
              <a:rPr lang="zh-CN" altLang="en-US" sz="2800" b="1" dirty="0" smtClean="0">
                <a:solidFill>
                  <a:srgbClr val="FF0000"/>
                </a:solidFill>
              </a:rPr>
              <a:t>选修二近代社会的民主思想与实践</a:t>
            </a:r>
            <a:endParaRPr lang="zh-CN" altLang="en-US" sz="2800" b="1" dirty="0">
              <a:solidFill>
                <a:srgbClr val="FF0000"/>
              </a:solidFill>
            </a:endParaRPr>
          </a:p>
        </p:txBody>
      </p:sp>
      <p:sp>
        <p:nvSpPr>
          <p:cNvPr id="8" name="矩形 7"/>
          <p:cNvSpPr/>
          <p:nvPr/>
        </p:nvSpPr>
        <p:spPr>
          <a:xfrm>
            <a:off x="1285852" y="1500174"/>
            <a:ext cx="6445995" cy="3416320"/>
          </a:xfrm>
          <a:prstGeom prst="rect">
            <a:avLst/>
          </a:prstGeom>
          <a:noFill/>
        </p:spPr>
        <p:txBody>
          <a:bodyPr wrap="none" lIns="91440" tIns="45720" rIns="91440" bIns="45720">
            <a:spAutoFit/>
          </a:bodyPr>
          <a:lstStyle/>
          <a:p>
            <a:pPr algn="ctr"/>
            <a:r>
              <a:rPr lang="zh-CN" alt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endParaRPr lang="en-US" altLang="zh-CN"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ctr"/>
            <a:r>
              <a:rPr lang="zh-CN" alt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第二课</a:t>
            </a:r>
            <a:endParaRPr lang="en-US" altLang="zh-CN"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ctr"/>
            <a:r>
              <a:rPr lang="zh-CN" alt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近代民主理论的形成</a:t>
            </a:r>
            <a:endParaRPr lang="en-US" altLang="zh-CN"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ctr"/>
            <a:endParaRPr lang="zh-CN" alt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357158" y="1000108"/>
            <a:ext cx="8172450" cy="1569660"/>
          </a:xfrm>
          <a:prstGeom prst="rect">
            <a:avLst/>
          </a:prstGeom>
          <a:noFill/>
          <a:ln w="9525">
            <a:solidFill>
              <a:schemeClr val="bg1"/>
            </a:solidFill>
            <a:miter lim="800000"/>
            <a:headEnd/>
            <a:tailEnd/>
          </a:ln>
        </p:spPr>
        <p:txBody>
          <a:bodyPr anchor="ctr">
            <a:spAutoFit/>
          </a:bodyPr>
          <a:lstStyle/>
          <a:p>
            <a:r>
              <a:rPr lang="zh-CN" altLang="en-US" sz="3200" b="1" dirty="0" smtClean="0">
                <a:ea typeface="隶书" pitchFamily="49" charset="-122"/>
              </a:rPr>
              <a:t>材料七：</a:t>
            </a:r>
            <a:r>
              <a:rPr lang="en-US" altLang="zh-CN" sz="3200" b="1" dirty="0" smtClean="0">
                <a:ea typeface="隶书" pitchFamily="49" charset="-122"/>
              </a:rPr>
              <a:t>“</a:t>
            </a:r>
            <a:r>
              <a:rPr lang="zh-CN" altLang="en-US" sz="3200" b="1" dirty="0" smtClean="0">
                <a:latin typeface="楷体_GB2312" pitchFamily="49" charset="-122"/>
                <a:ea typeface="隶书" pitchFamily="49" charset="-122"/>
              </a:rPr>
              <a:t>没有一个公民可以富得足以购买另一个人，也没有一个公民穷得不得不出卖自身</a:t>
            </a:r>
            <a:r>
              <a:rPr lang="zh-CN" altLang="en-US" sz="3200" b="1" dirty="0" smtClean="0">
                <a:ea typeface="隶书" pitchFamily="49" charset="-122"/>
              </a:rPr>
              <a:t>”</a:t>
            </a:r>
            <a:r>
              <a:rPr lang="zh-CN" altLang="en-US" sz="3200" b="1" dirty="0" smtClean="0">
                <a:latin typeface="楷体_GB2312" pitchFamily="49" charset="-122"/>
                <a:ea typeface="隶书" pitchFamily="49" charset="-122"/>
              </a:rPr>
              <a:t>。</a:t>
            </a:r>
            <a:endParaRPr lang="zh-CN" altLang="en-US" sz="3200" b="1" dirty="0">
              <a:latin typeface="楷体_GB2312" pitchFamily="49" charset="-122"/>
              <a:ea typeface="隶书" pitchFamily="49" charset="-122"/>
            </a:endParaRPr>
          </a:p>
        </p:txBody>
      </p:sp>
      <p:sp>
        <p:nvSpPr>
          <p:cNvPr id="81923" name="Rectangle 3"/>
          <p:cNvSpPr>
            <a:spLocks noChangeArrowheads="1"/>
          </p:cNvSpPr>
          <p:nvPr/>
        </p:nvSpPr>
        <p:spPr bwMode="auto">
          <a:xfrm>
            <a:off x="1785918" y="357166"/>
            <a:ext cx="6286512" cy="584775"/>
          </a:xfrm>
          <a:prstGeom prst="rect">
            <a:avLst/>
          </a:prstGeom>
          <a:noFill/>
          <a:ln w="9525">
            <a:noFill/>
            <a:miter lim="800000"/>
            <a:headEnd/>
            <a:tailEnd/>
          </a:ln>
        </p:spPr>
        <p:txBody>
          <a:bodyPr wrap="square" anchor="ctr">
            <a:spAutoFit/>
          </a:bodyPr>
          <a:lstStyle/>
          <a:p>
            <a:r>
              <a:rPr lang="en-US" altLang="zh-CN" sz="3200" b="1" dirty="0">
                <a:solidFill>
                  <a:srgbClr val="FF0066"/>
                </a:solidFill>
                <a:latin typeface="华文中宋" pitchFamily="2" charset="-122"/>
                <a:ea typeface="华文中宋" pitchFamily="2" charset="-122"/>
              </a:rPr>
              <a:t>    </a:t>
            </a:r>
            <a:r>
              <a:rPr lang="zh-CN" altLang="en-US" sz="3200" b="1" dirty="0" smtClean="0">
                <a:latin typeface="+mj-ea"/>
                <a:ea typeface="+mj-ea"/>
              </a:rPr>
              <a:t>（二）卢梭</a:t>
            </a:r>
            <a:r>
              <a:rPr lang="zh-CN" altLang="en-US" sz="3200" b="1" dirty="0">
                <a:latin typeface="+mj-ea"/>
                <a:ea typeface="+mj-ea"/>
              </a:rPr>
              <a:t>的主要思想：</a:t>
            </a:r>
          </a:p>
        </p:txBody>
      </p:sp>
      <p:sp>
        <p:nvSpPr>
          <p:cNvPr id="21508" name="Rectangle 4"/>
          <p:cNvSpPr>
            <a:spLocks noChangeArrowheads="1"/>
          </p:cNvSpPr>
          <p:nvPr/>
        </p:nvSpPr>
        <p:spPr bwMode="auto">
          <a:xfrm>
            <a:off x="-500098" y="2714620"/>
            <a:ext cx="9144000" cy="579437"/>
          </a:xfrm>
          <a:prstGeom prst="rect">
            <a:avLst/>
          </a:prstGeom>
          <a:noFill/>
          <a:ln w="9525">
            <a:noFill/>
            <a:miter lim="800000"/>
            <a:headEnd/>
            <a:tailEnd/>
          </a:ln>
        </p:spPr>
        <p:txBody>
          <a:bodyPr>
            <a:spAutoFit/>
          </a:bodyPr>
          <a:lstStyle/>
          <a:p>
            <a:r>
              <a:rPr kumimoji="1" lang="en-US" altLang="zh-CN" sz="3200" b="1" dirty="0">
                <a:latin typeface="楷体_GB2312" pitchFamily="49" charset="-122"/>
                <a:ea typeface="楷体_GB2312" pitchFamily="49" charset="-122"/>
              </a:rPr>
              <a:t>    </a:t>
            </a:r>
            <a:r>
              <a:rPr kumimoji="1" lang="en-US" altLang="zh-CN" sz="3200" b="1" dirty="0" smtClean="0">
                <a:solidFill>
                  <a:srgbClr val="FF0000"/>
                </a:solidFill>
                <a:latin typeface="楷体_GB2312" pitchFamily="49" charset="-122"/>
                <a:ea typeface="楷体_GB2312" pitchFamily="49" charset="-122"/>
              </a:rPr>
              <a:t>1</a:t>
            </a:r>
            <a:r>
              <a:rPr kumimoji="1" lang="zh-CN" altLang="en-US" sz="3200" b="1" dirty="0" smtClean="0">
                <a:solidFill>
                  <a:srgbClr val="FF0000"/>
                </a:solidFill>
                <a:latin typeface="楷体_GB2312" pitchFamily="49" charset="-122"/>
                <a:ea typeface="楷体_GB2312" pitchFamily="49" charset="-122"/>
              </a:rPr>
              <a:t>、平等是</a:t>
            </a:r>
            <a:r>
              <a:rPr lang="zh-CN" altLang="en-US" sz="3200" b="1" dirty="0" smtClean="0">
                <a:solidFill>
                  <a:srgbClr val="FF0000"/>
                </a:solidFill>
                <a:latin typeface="楷体_GB2312" pitchFamily="49" charset="-122"/>
                <a:ea typeface="楷体_GB2312" pitchFamily="49" charset="-122"/>
              </a:rPr>
              <a:t>卢梭追求的</a:t>
            </a:r>
            <a:r>
              <a:rPr lang="zh-CN" altLang="en-US" sz="3200" b="1" u="sng" dirty="0" smtClean="0">
                <a:solidFill>
                  <a:srgbClr val="FF0000"/>
                </a:solidFill>
                <a:latin typeface="楷体_GB2312" pitchFamily="49" charset="-122"/>
                <a:ea typeface="楷体_GB2312" pitchFamily="49" charset="-122"/>
              </a:rPr>
              <a:t>首要目标（天赋人权）</a:t>
            </a:r>
            <a:endParaRPr lang="zh-CN" altLang="en-US" sz="3200" b="1" u="sng" dirty="0">
              <a:solidFill>
                <a:srgbClr val="FF0000"/>
              </a:solidFill>
              <a:latin typeface="楷体_GB2312" pitchFamily="49" charset="-122"/>
              <a:ea typeface="楷体_GB2312" pitchFamily="49" charset="-122"/>
            </a:endParaRPr>
          </a:p>
        </p:txBody>
      </p:sp>
      <p:sp>
        <p:nvSpPr>
          <p:cNvPr id="21509" name="Rectangle 5"/>
          <p:cNvSpPr>
            <a:spLocks noChangeArrowheads="1"/>
          </p:cNvSpPr>
          <p:nvPr/>
        </p:nvSpPr>
        <p:spPr bwMode="auto">
          <a:xfrm>
            <a:off x="500034" y="3429000"/>
            <a:ext cx="7380287" cy="1066800"/>
          </a:xfrm>
          <a:prstGeom prst="rect">
            <a:avLst/>
          </a:prstGeom>
          <a:noFill/>
          <a:ln w="9525">
            <a:noFill/>
            <a:miter lim="800000"/>
            <a:headEnd/>
            <a:tailEnd/>
          </a:ln>
        </p:spPr>
        <p:txBody>
          <a:bodyPr>
            <a:spAutoFit/>
          </a:bodyPr>
          <a:lstStyle/>
          <a:p>
            <a:r>
              <a:rPr lang="zh-CN" altLang="en-US" sz="3200" b="1" dirty="0" smtClean="0">
                <a:solidFill>
                  <a:srgbClr val="003300"/>
                </a:solidFill>
                <a:latin typeface="华文新魏" pitchFamily="2" charset="-122"/>
                <a:ea typeface="华文新魏" pitchFamily="2" charset="-122"/>
              </a:rPr>
              <a:t>卢梭追求的</a:t>
            </a:r>
            <a:r>
              <a:rPr kumimoji="1" lang="zh-CN" altLang="en-US" sz="3200" b="1" dirty="0" smtClean="0">
                <a:solidFill>
                  <a:srgbClr val="003300"/>
                </a:solidFill>
                <a:latin typeface="华文新魏" pitchFamily="2" charset="-122"/>
                <a:ea typeface="华文新魏" pitchFamily="2" charset="-122"/>
              </a:rPr>
              <a:t>平等不仅是法律上的平等</a:t>
            </a:r>
            <a:r>
              <a:rPr kumimoji="1" lang="en-US" altLang="zh-CN" sz="3200" b="1" dirty="0" smtClean="0">
                <a:solidFill>
                  <a:srgbClr val="003300"/>
                </a:solidFill>
                <a:latin typeface="华文新魏" pitchFamily="2" charset="-122"/>
                <a:ea typeface="华文新魏" pitchFamily="2" charset="-122"/>
              </a:rPr>
              <a:t>,</a:t>
            </a:r>
            <a:r>
              <a:rPr kumimoji="1" lang="zh-CN" altLang="en-US" sz="3200" b="1" dirty="0" smtClean="0">
                <a:solidFill>
                  <a:srgbClr val="003300"/>
                </a:solidFill>
                <a:latin typeface="华文新魏" pitchFamily="2" charset="-122"/>
                <a:ea typeface="华文新魏" pitchFamily="2" charset="-122"/>
              </a:rPr>
              <a:t>还包括</a:t>
            </a:r>
            <a:r>
              <a:rPr lang="zh-CN" altLang="en-US" sz="3200" b="1" dirty="0" smtClean="0">
                <a:solidFill>
                  <a:srgbClr val="003300"/>
                </a:solidFill>
                <a:latin typeface="华文新魏" pitchFamily="2" charset="-122"/>
                <a:ea typeface="华文新魏" pitchFamily="2" charset="-122"/>
              </a:rPr>
              <a:t>事实上的经济平等。</a:t>
            </a:r>
            <a:endParaRPr lang="zh-CN" altLang="en-US" sz="3200" b="1" dirty="0">
              <a:solidFill>
                <a:srgbClr val="003300"/>
              </a:solidFill>
              <a:latin typeface="华文新魏" pitchFamily="2" charset="-122"/>
              <a:ea typeface="华文新魏" pitchFamily="2" charset="-122"/>
            </a:endParaRPr>
          </a:p>
        </p:txBody>
      </p:sp>
      <p:sp>
        <p:nvSpPr>
          <p:cNvPr id="81926" name="Rectangle 2"/>
          <p:cNvSpPr>
            <a:spLocks noChangeArrowheads="1"/>
          </p:cNvSpPr>
          <p:nvPr/>
        </p:nvSpPr>
        <p:spPr bwMode="auto">
          <a:xfrm>
            <a:off x="-142908" y="4500570"/>
            <a:ext cx="9144000" cy="579438"/>
          </a:xfrm>
          <a:prstGeom prst="rect">
            <a:avLst/>
          </a:prstGeom>
          <a:noFill/>
          <a:ln w="9525">
            <a:noFill/>
            <a:miter lim="800000"/>
            <a:headEnd/>
            <a:tailEnd/>
          </a:ln>
        </p:spPr>
        <p:txBody>
          <a:bodyPr>
            <a:spAutoFit/>
          </a:bodyPr>
          <a:lstStyle/>
          <a:p>
            <a:r>
              <a:rPr kumimoji="1" lang="en-US" altLang="zh-CN" sz="3200" b="1" dirty="0">
                <a:latin typeface="楷体_GB2312" pitchFamily="49" charset="-122"/>
                <a:ea typeface="楷体_GB2312" pitchFamily="49" charset="-122"/>
              </a:rPr>
              <a:t>    </a:t>
            </a:r>
            <a:r>
              <a:rPr lang="zh-CN" altLang="en-US" sz="3200" b="1" dirty="0" smtClean="0">
                <a:latin typeface="楷体_GB2312" pitchFamily="49" charset="-122"/>
                <a:ea typeface="楷体_GB2312" pitchFamily="49" charset="-122"/>
              </a:rPr>
              <a:t>卢梭</a:t>
            </a:r>
            <a:r>
              <a:rPr lang="zh-CN" altLang="en-US" sz="3200" b="1" dirty="0">
                <a:latin typeface="楷体_GB2312" pitchFamily="49" charset="-122"/>
                <a:ea typeface="楷体_GB2312" pitchFamily="49" charset="-122"/>
              </a:rPr>
              <a:t>认为导致</a:t>
            </a:r>
            <a:r>
              <a:rPr kumimoji="1" lang="zh-CN" altLang="en-US" sz="3200" b="1" dirty="0">
                <a:latin typeface="楷体_GB2312" pitchFamily="49" charset="-122"/>
                <a:ea typeface="楷体_GB2312" pitchFamily="49" charset="-122"/>
              </a:rPr>
              <a:t>不平等</a:t>
            </a:r>
            <a:r>
              <a:rPr lang="zh-CN" altLang="en-US" sz="3200" b="1" dirty="0">
                <a:latin typeface="楷体_GB2312" pitchFamily="49" charset="-122"/>
                <a:ea typeface="楷体_GB2312" pitchFamily="49" charset="-122"/>
              </a:rPr>
              <a:t>的根源是什么？</a:t>
            </a:r>
          </a:p>
        </p:txBody>
      </p:sp>
      <p:sp>
        <p:nvSpPr>
          <p:cNvPr id="22531" name="Rectangle 3"/>
          <p:cNvSpPr>
            <a:spLocks noChangeArrowheads="1"/>
          </p:cNvSpPr>
          <p:nvPr/>
        </p:nvSpPr>
        <p:spPr bwMode="auto">
          <a:xfrm>
            <a:off x="500034" y="5143512"/>
            <a:ext cx="6300788" cy="579437"/>
          </a:xfrm>
          <a:prstGeom prst="rect">
            <a:avLst/>
          </a:prstGeom>
          <a:noFill/>
          <a:ln w="9525">
            <a:noFill/>
            <a:miter lim="800000"/>
            <a:headEnd/>
            <a:tailEnd/>
          </a:ln>
        </p:spPr>
        <p:txBody>
          <a:bodyPr>
            <a:spAutoFit/>
          </a:bodyPr>
          <a:lstStyle/>
          <a:p>
            <a:r>
              <a:rPr lang="en-US" altLang="zh-CN" sz="3200" b="1" dirty="0">
                <a:latin typeface="华文新魏" pitchFamily="2" charset="-122"/>
                <a:ea typeface="华文新魏" pitchFamily="2" charset="-122"/>
              </a:rPr>
              <a:t>    </a:t>
            </a:r>
            <a:r>
              <a:rPr lang="zh-CN" altLang="en-US" sz="3200" b="1" dirty="0">
                <a:solidFill>
                  <a:srgbClr val="003300"/>
                </a:solidFill>
                <a:latin typeface="华文新魏" pitchFamily="2" charset="-122"/>
                <a:ea typeface="华文新魏" pitchFamily="2" charset="-122"/>
              </a:rPr>
              <a:t>私有财产（或私有制）</a:t>
            </a:r>
          </a:p>
        </p:txBody>
      </p:sp>
      <p:sp>
        <p:nvSpPr>
          <p:cNvPr id="8" name="Oval 14" descr="906289dda78ffc275882dd7b1">
            <a:hlinkClick r:id="rId2" action="ppaction://hlinksldjump"/>
          </p:cNvPr>
          <p:cNvSpPr>
            <a:spLocks noChangeArrowheads="1"/>
          </p:cNvSpPr>
          <p:nvPr/>
        </p:nvSpPr>
        <p:spPr bwMode="auto">
          <a:xfrm>
            <a:off x="357158" y="0"/>
            <a:ext cx="1143008" cy="928670"/>
          </a:xfrm>
          <a:prstGeom prst="ellipse">
            <a:avLst/>
          </a:prstGeom>
          <a:blipFill dpi="0" rotWithShape="0">
            <a:blip r:embed="rId3"/>
            <a:srcRect/>
            <a:stretch>
              <a:fillRect/>
            </a:stretch>
          </a:blipFill>
          <a:ln w="9525" algn="ctr">
            <a:solidFill>
              <a:schemeClr val="tx1"/>
            </a:solidFill>
            <a:round/>
            <a:headEnd/>
            <a:tailEnd/>
          </a:ln>
          <a:effectLst/>
        </p:spPr>
        <p:txBody>
          <a:bodyPr wrap="none" anchor="ctr"/>
          <a:lstStyle/>
          <a:p>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21508"/>
                                        </p:tgtEl>
                                        <p:attrNameLst>
                                          <p:attrName>style.visibility</p:attrName>
                                        </p:attrNameLst>
                                      </p:cBhvr>
                                      <p:to>
                                        <p:strVal val="visible"/>
                                      </p:to>
                                    </p:set>
                                    <p:anim calcmode="lin" valueType="num">
                                      <p:cBhvr additive="base">
                                        <p:cTn id="7" dur="500" fill="hold"/>
                                        <p:tgtEl>
                                          <p:spTgt spid="21508"/>
                                        </p:tgtEl>
                                        <p:attrNameLst>
                                          <p:attrName>ppt_x</p:attrName>
                                        </p:attrNameLst>
                                      </p:cBhvr>
                                      <p:tavLst>
                                        <p:tav tm="0">
                                          <p:val>
                                            <p:strVal val="0-#ppt_w/2"/>
                                          </p:val>
                                        </p:tav>
                                        <p:tav tm="100000">
                                          <p:val>
                                            <p:strVal val="#ppt_x"/>
                                          </p:val>
                                        </p:tav>
                                      </p:tavLst>
                                    </p:anim>
                                    <p:anim calcmode="lin" valueType="num">
                                      <p:cBhvr additive="base">
                                        <p:cTn id="8" dur="500" fill="hold"/>
                                        <p:tgtEl>
                                          <p:spTgt spid="21508"/>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21509"/>
                                        </p:tgtEl>
                                        <p:attrNameLst>
                                          <p:attrName>style.visibility</p:attrName>
                                        </p:attrNameLst>
                                      </p:cBhvr>
                                      <p:to>
                                        <p:strVal val="visible"/>
                                      </p:to>
                                    </p:set>
                                    <p:anim calcmode="lin" valueType="num">
                                      <p:cBhvr>
                                        <p:cTn id="13" dur="500" fill="hold"/>
                                        <p:tgtEl>
                                          <p:spTgt spid="21509"/>
                                        </p:tgtEl>
                                        <p:attrNameLst>
                                          <p:attrName>ppt_w</p:attrName>
                                        </p:attrNameLst>
                                      </p:cBhvr>
                                      <p:tavLst>
                                        <p:tav tm="0">
                                          <p:val>
                                            <p:fltVal val="0"/>
                                          </p:val>
                                        </p:tav>
                                        <p:tav tm="100000">
                                          <p:val>
                                            <p:strVal val="#ppt_w"/>
                                          </p:val>
                                        </p:tav>
                                      </p:tavLst>
                                    </p:anim>
                                    <p:anim calcmode="lin" valueType="num">
                                      <p:cBhvr>
                                        <p:cTn id="14" dur="500" fill="hold"/>
                                        <p:tgtEl>
                                          <p:spTgt spid="21509"/>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nodeType="clickEffect">
                                  <p:stCondLst>
                                    <p:cond delay="0"/>
                                  </p:stCondLst>
                                  <p:childTnLst>
                                    <p:set>
                                      <p:cBhvr>
                                        <p:cTn id="18" dur="1" fill="hold">
                                          <p:stCondLst>
                                            <p:cond delay="0"/>
                                          </p:stCondLst>
                                        </p:cTn>
                                        <p:tgtEl>
                                          <p:spTgt spid="81926">
                                            <p:txEl>
                                              <p:pRg st="0" end="0"/>
                                            </p:txEl>
                                          </p:spTgt>
                                        </p:tgtEl>
                                        <p:attrNameLst>
                                          <p:attrName>style.visibility</p:attrName>
                                        </p:attrNameLst>
                                      </p:cBhvr>
                                      <p:to>
                                        <p:strVal val="visible"/>
                                      </p:to>
                                    </p:set>
                                    <p:animEffect transition="in" filter="blinds(horizontal)">
                                      <p:cBhvr>
                                        <p:cTn id="19" dur="500"/>
                                        <p:tgtEl>
                                          <p:spTgt spid="81926">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49" presetClass="entr" presetSubtype="0" decel="100000" fill="hold" grpId="0" nodeType="clickEffect">
                                  <p:stCondLst>
                                    <p:cond delay="0"/>
                                  </p:stCondLst>
                                  <p:childTnLst>
                                    <p:set>
                                      <p:cBhvr>
                                        <p:cTn id="23" dur="1" fill="hold">
                                          <p:stCondLst>
                                            <p:cond delay="0"/>
                                          </p:stCondLst>
                                        </p:cTn>
                                        <p:tgtEl>
                                          <p:spTgt spid="22531"/>
                                        </p:tgtEl>
                                        <p:attrNameLst>
                                          <p:attrName>style.visibility</p:attrName>
                                        </p:attrNameLst>
                                      </p:cBhvr>
                                      <p:to>
                                        <p:strVal val="visible"/>
                                      </p:to>
                                    </p:set>
                                    <p:anim calcmode="lin" valueType="num">
                                      <p:cBhvr>
                                        <p:cTn id="24" dur="500" fill="hold"/>
                                        <p:tgtEl>
                                          <p:spTgt spid="22531"/>
                                        </p:tgtEl>
                                        <p:attrNameLst>
                                          <p:attrName>ppt_w</p:attrName>
                                        </p:attrNameLst>
                                      </p:cBhvr>
                                      <p:tavLst>
                                        <p:tav tm="0">
                                          <p:val>
                                            <p:fltVal val="0"/>
                                          </p:val>
                                        </p:tav>
                                        <p:tav tm="100000">
                                          <p:val>
                                            <p:strVal val="#ppt_w"/>
                                          </p:val>
                                        </p:tav>
                                      </p:tavLst>
                                    </p:anim>
                                    <p:anim calcmode="lin" valueType="num">
                                      <p:cBhvr>
                                        <p:cTn id="25" dur="500" fill="hold"/>
                                        <p:tgtEl>
                                          <p:spTgt spid="22531"/>
                                        </p:tgtEl>
                                        <p:attrNameLst>
                                          <p:attrName>ppt_h</p:attrName>
                                        </p:attrNameLst>
                                      </p:cBhvr>
                                      <p:tavLst>
                                        <p:tav tm="0">
                                          <p:val>
                                            <p:fltVal val="0"/>
                                          </p:val>
                                        </p:tav>
                                        <p:tav tm="100000">
                                          <p:val>
                                            <p:strVal val="#ppt_h"/>
                                          </p:val>
                                        </p:tav>
                                      </p:tavLst>
                                    </p:anim>
                                    <p:anim calcmode="lin" valueType="num">
                                      <p:cBhvr>
                                        <p:cTn id="26" dur="500" fill="hold"/>
                                        <p:tgtEl>
                                          <p:spTgt spid="22531"/>
                                        </p:tgtEl>
                                        <p:attrNameLst>
                                          <p:attrName>style.rotation</p:attrName>
                                        </p:attrNameLst>
                                      </p:cBhvr>
                                      <p:tavLst>
                                        <p:tav tm="0">
                                          <p:val>
                                            <p:fltVal val="360"/>
                                          </p:val>
                                        </p:tav>
                                        <p:tav tm="100000">
                                          <p:val>
                                            <p:fltVal val="0"/>
                                          </p:val>
                                        </p:tav>
                                      </p:tavLst>
                                    </p:anim>
                                    <p:animEffect transition="in" filter="fade">
                                      <p:cBhvr>
                                        <p:cTn id="27" dur="500"/>
                                        <p:tgtEl>
                                          <p:spTgt spid="225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8" grpId="0"/>
      <p:bldP spid="21509" grpId="0"/>
      <p:bldP spid="2253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571472" y="785794"/>
            <a:ext cx="7572428" cy="3108543"/>
          </a:xfrm>
          <a:prstGeom prst="rect">
            <a:avLst/>
          </a:prstGeom>
        </p:spPr>
        <p:txBody>
          <a:bodyPr wrap="square">
            <a:spAutoFit/>
          </a:bodyPr>
          <a:lstStyle/>
          <a:p>
            <a:r>
              <a:rPr lang="zh-CN" altLang="en-US" sz="2800" b="1" dirty="0" smtClean="0">
                <a:solidFill>
                  <a:srgbClr val="0000FF"/>
                </a:solidFill>
                <a:latin typeface="华文新魏" pitchFamily="2" charset="-122"/>
                <a:ea typeface="华文新魏" pitchFamily="2" charset="-122"/>
              </a:rPr>
              <a:t>结合教材分析，卢梭认为社会不平等的发展经历了哪三个阶段：</a:t>
            </a:r>
          </a:p>
          <a:p>
            <a:r>
              <a:rPr lang="zh-CN" altLang="en-US" sz="2800" b="1" dirty="0" smtClean="0">
                <a:latin typeface="+mn-ea"/>
              </a:rPr>
              <a:t>（</a:t>
            </a:r>
            <a:r>
              <a:rPr lang="en-US" altLang="zh-CN" sz="2800" b="1" dirty="0" smtClean="0">
                <a:latin typeface="+mn-ea"/>
              </a:rPr>
              <a:t>1</a:t>
            </a:r>
            <a:r>
              <a:rPr lang="zh-CN" altLang="en-US" sz="2800" b="1" dirty="0" smtClean="0">
                <a:latin typeface="+mn-ea"/>
              </a:rPr>
              <a:t>）私有制产生</a:t>
            </a:r>
          </a:p>
          <a:p>
            <a:endParaRPr lang="en-US" altLang="zh-CN" sz="2800" b="1" dirty="0" smtClean="0">
              <a:latin typeface="+mn-ea"/>
            </a:endParaRPr>
          </a:p>
          <a:p>
            <a:r>
              <a:rPr lang="zh-CN" altLang="en-US" sz="2800" b="1" dirty="0" smtClean="0">
                <a:latin typeface="+mn-ea"/>
              </a:rPr>
              <a:t>（</a:t>
            </a:r>
            <a:r>
              <a:rPr lang="en-US" altLang="zh-CN" sz="2800" b="1" dirty="0" smtClean="0">
                <a:latin typeface="+mn-ea"/>
              </a:rPr>
              <a:t>2</a:t>
            </a:r>
            <a:r>
              <a:rPr lang="zh-CN" altLang="en-US" sz="2800" b="1" dirty="0" smtClean="0">
                <a:latin typeface="+mn-ea"/>
              </a:rPr>
              <a:t>）富人契约</a:t>
            </a:r>
          </a:p>
          <a:p>
            <a:endParaRPr lang="en-US" altLang="zh-CN" sz="2800" b="1" dirty="0" smtClean="0">
              <a:latin typeface="+mn-ea"/>
            </a:endParaRPr>
          </a:p>
          <a:p>
            <a:r>
              <a:rPr lang="zh-CN" altLang="en-US" sz="2800" b="1" dirty="0" smtClean="0">
                <a:latin typeface="+mn-ea"/>
              </a:rPr>
              <a:t>（</a:t>
            </a:r>
            <a:r>
              <a:rPr lang="en-US" altLang="zh-CN" sz="2800" b="1" dirty="0" smtClean="0">
                <a:latin typeface="+mn-ea"/>
              </a:rPr>
              <a:t>3</a:t>
            </a:r>
            <a:r>
              <a:rPr lang="zh-CN" altLang="en-US" sz="2800" b="1" dirty="0" smtClean="0">
                <a:latin typeface="+mn-ea"/>
              </a:rPr>
              <a:t>）暴君政治</a:t>
            </a:r>
            <a:endParaRPr lang="zh-CN" altLang="en-US" sz="2800" dirty="0">
              <a:latin typeface="+mn-ea"/>
            </a:endParaRPr>
          </a:p>
        </p:txBody>
      </p:sp>
      <p:cxnSp>
        <p:nvCxnSpPr>
          <p:cNvPr id="5" name="直接箭头连接符 4"/>
          <p:cNvCxnSpPr/>
          <p:nvPr/>
        </p:nvCxnSpPr>
        <p:spPr>
          <a:xfrm>
            <a:off x="3714744" y="1928802"/>
            <a:ext cx="714380" cy="1588"/>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4500562" y="1714488"/>
            <a:ext cx="2339102" cy="523220"/>
          </a:xfrm>
          <a:prstGeom prst="rect">
            <a:avLst/>
          </a:prstGeom>
          <a:noFill/>
        </p:spPr>
        <p:txBody>
          <a:bodyPr wrap="none" rtlCol="0">
            <a:spAutoFit/>
          </a:bodyPr>
          <a:lstStyle/>
          <a:p>
            <a:r>
              <a:rPr lang="zh-CN" altLang="en-US" sz="2800" b="1" dirty="0" smtClean="0"/>
              <a:t>财产权不平等</a:t>
            </a:r>
            <a:endParaRPr lang="zh-CN" altLang="en-US" sz="2800" b="1" dirty="0"/>
          </a:p>
        </p:txBody>
      </p:sp>
      <p:cxnSp>
        <p:nvCxnSpPr>
          <p:cNvPr id="8" name="直接箭头连接符 7"/>
          <p:cNvCxnSpPr/>
          <p:nvPr/>
        </p:nvCxnSpPr>
        <p:spPr>
          <a:xfrm>
            <a:off x="3643306" y="2786058"/>
            <a:ext cx="714380" cy="1588"/>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572000" y="2571744"/>
            <a:ext cx="2339102" cy="523220"/>
          </a:xfrm>
          <a:prstGeom prst="rect">
            <a:avLst/>
          </a:prstGeom>
          <a:noFill/>
        </p:spPr>
        <p:txBody>
          <a:bodyPr wrap="none" rtlCol="0">
            <a:spAutoFit/>
          </a:bodyPr>
          <a:lstStyle/>
          <a:p>
            <a:r>
              <a:rPr lang="zh-CN" altLang="en-US" sz="2800" b="1" dirty="0" smtClean="0"/>
              <a:t>政治权不平等</a:t>
            </a:r>
            <a:endParaRPr lang="zh-CN" altLang="en-US" sz="2800" b="1" dirty="0"/>
          </a:p>
        </p:txBody>
      </p:sp>
      <p:cxnSp>
        <p:nvCxnSpPr>
          <p:cNvPr id="10" name="直接箭头连接符 9"/>
          <p:cNvCxnSpPr/>
          <p:nvPr/>
        </p:nvCxnSpPr>
        <p:spPr>
          <a:xfrm>
            <a:off x="3643306" y="3643314"/>
            <a:ext cx="714380" cy="1588"/>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572000" y="3429000"/>
            <a:ext cx="2339102" cy="523220"/>
          </a:xfrm>
          <a:prstGeom prst="rect">
            <a:avLst/>
          </a:prstGeom>
          <a:noFill/>
        </p:spPr>
        <p:txBody>
          <a:bodyPr wrap="none" rtlCol="0">
            <a:spAutoFit/>
          </a:bodyPr>
          <a:lstStyle/>
          <a:p>
            <a:r>
              <a:rPr lang="zh-CN" altLang="en-US" sz="2800" b="1" dirty="0" smtClean="0"/>
              <a:t>侵犯天赋人权</a:t>
            </a:r>
            <a:endParaRPr lang="zh-CN" altLang="en-US" sz="2800" b="1" dirty="0"/>
          </a:p>
        </p:txBody>
      </p:sp>
      <p:sp>
        <p:nvSpPr>
          <p:cNvPr id="12" name="矩形 11"/>
          <p:cNvSpPr/>
          <p:nvPr/>
        </p:nvSpPr>
        <p:spPr>
          <a:xfrm>
            <a:off x="1071538" y="4286256"/>
            <a:ext cx="5750292" cy="923330"/>
          </a:xfrm>
          <a:prstGeom prst="rect">
            <a:avLst/>
          </a:prstGeom>
          <a:noFill/>
        </p:spPr>
        <p:txBody>
          <a:bodyPr wrap="none" lIns="91440" tIns="45720" rIns="91440" bIns="45720">
            <a:spAutoFit/>
          </a:bodyPr>
          <a:lstStyle/>
          <a:p>
            <a:pPr algn="ctr"/>
            <a:r>
              <a:rPr lang="zh-CN" alt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如何来保障人权？</a:t>
            </a:r>
            <a:endParaRPr lang="zh-CN" alt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linds(horizont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animEffect transition="in" filter="blinds(horizontal)">
                                      <p:cBhvr>
                                        <p:cTn id="15" dur="500"/>
                                        <p:tgtEl>
                                          <p:spTgt spid="7">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linds(horizontal)">
                                      <p:cBhvr>
                                        <p:cTn id="20" dur="500"/>
                                        <p:tgtEl>
                                          <p:spTgt spid="3">
                                            <p:txEl>
                                              <p:pRg st="3" end="3"/>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blinds(horizontal)">
                                      <p:cBhvr>
                                        <p:cTn id="23" dur="5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9">
                                            <p:txEl>
                                              <p:pRg st="0" end="0"/>
                                            </p:txEl>
                                          </p:spTgt>
                                        </p:tgtEl>
                                        <p:attrNameLst>
                                          <p:attrName>style.visibility</p:attrName>
                                        </p:attrNameLst>
                                      </p:cBhvr>
                                      <p:to>
                                        <p:strVal val="visible"/>
                                      </p:to>
                                    </p:set>
                                    <p:animEffect transition="in" filter="blinds(horizontal)">
                                      <p:cBhvr>
                                        <p:cTn id="28" dur="500"/>
                                        <p:tgtEl>
                                          <p:spTgt spid="9">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blinds(horizontal)">
                                      <p:cBhvr>
                                        <p:cTn id="33" dur="500"/>
                                        <p:tgtEl>
                                          <p:spTgt spid="3">
                                            <p:txEl>
                                              <p:pRg st="5" end="5"/>
                                            </p:txEl>
                                          </p:spTgt>
                                        </p:tgtEl>
                                      </p:cBhvr>
                                    </p:animEffect>
                                  </p:childTnLst>
                                </p:cTn>
                              </p:par>
                              <p:par>
                                <p:cTn id="34" presetID="3" presetClass="entr" presetSubtype="10" fill="hold" nodeType="with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blinds(horizontal)">
                                      <p:cBhvr>
                                        <p:cTn id="36" dur="500"/>
                                        <p:tgtEl>
                                          <p:spTgt spid="10"/>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nodeType="clickEffect">
                                  <p:stCondLst>
                                    <p:cond delay="0"/>
                                  </p:stCondLst>
                                  <p:childTnLst>
                                    <p:set>
                                      <p:cBhvr>
                                        <p:cTn id="40" dur="1" fill="hold">
                                          <p:stCondLst>
                                            <p:cond delay="0"/>
                                          </p:stCondLst>
                                        </p:cTn>
                                        <p:tgtEl>
                                          <p:spTgt spid="11">
                                            <p:txEl>
                                              <p:pRg st="0" end="0"/>
                                            </p:txEl>
                                          </p:spTgt>
                                        </p:tgtEl>
                                        <p:attrNameLst>
                                          <p:attrName>style.visibility</p:attrName>
                                        </p:attrNameLst>
                                      </p:cBhvr>
                                      <p:to>
                                        <p:strVal val="visible"/>
                                      </p:to>
                                    </p:set>
                                    <p:animEffect transition="in" filter="blinds(horizontal)">
                                      <p:cBhvr>
                                        <p:cTn id="41" dur="500"/>
                                        <p:tgtEl>
                                          <p:spTgt spid="11">
                                            <p:txEl>
                                              <p:pRg st="0" end="0"/>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nodeType="clickEffect">
                                  <p:stCondLst>
                                    <p:cond delay="0"/>
                                  </p:stCondLst>
                                  <p:childTnLst>
                                    <p:set>
                                      <p:cBhvr>
                                        <p:cTn id="45" dur="1" fill="hold">
                                          <p:stCondLst>
                                            <p:cond delay="0"/>
                                          </p:stCondLst>
                                        </p:cTn>
                                        <p:tgtEl>
                                          <p:spTgt spid="12">
                                            <p:txEl>
                                              <p:pRg st="0" end="0"/>
                                            </p:txEl>
                                          </p:spTgt>
                                        </p:tgtEl>
                                        <p:attrNameLst>
                                          <p:attrName>style.visibility</p:attrName>
                                        </p:attrNameLst>
                                      </p:cBhvr>
                                      <p:to>
                                        <p:strVal val="visible"/>
                                      </p:to>
                                    </p:set>
                                    <p:animEffect transition="in" filter="blinds(horizontal)">
                                      <p:cBhvr>
                                        <p:cTn id="46" dur="5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714348" y="428604"/>
            <a:ext cx="4716463" cy="579438"/>
          </a:xfrm>
          <a:prstGeom prst="rect">
            <a:avLst/>
          </a:prstGeom>
          <a:noFill/>
          <a:ln w="9525">
            <a:noFill/>
            <a:miter lim="800000"/>
            <a:headEnd/>
            <a:tailEnd/>
          </a:ln>
        </p:spPr>
        <p:txBody>
          <a:bodyPr>
            <a:spAutoFit/>
          </a:bodyPr>
          <a:lstStyle/>
          <a:p>
            <a:r>
              <a:rPr kumimoji="1" lang="en-US" altLang="zh-CN" sz="3200" b="1" dirty="0">
                <a:solidFill>
                  <a:srgbClr val="FF0000"/>
                </a:solidFill>
                <a:latin typeface="楷体_GB2312" pitchFamily="49" charset="-122"/>
                <a:ea typeface="楷体_GB2312" pitchFamily="49" charset="-122"/>
              </a:rPr>
              <a:t>    </a:t>
            </a:r>
            <a:endParaRPr kumimoji="1" lang="zh-CN" altLang="en-US" sz="3200" b="1" dirty="0">
              <a:solidFill>
                <a:srgbClr val="FF0000"/>
              </a:solidFill>
              <a:latin typeface="楷体_GB2312" pitchFamily="49" charset="-122"/>
              <a:ea typeface="楷体_GB2312" pitchFamily="49" charset="-122"/>
            </a:endParaRPr>
          </a:p>
        </p:txBody>
      </p:sp>
      <p:sp>
        <p:nvSpPr>
          <p:cNvPr id="80900" name="Rectangle 4"/>
          <p:cNvSpPr>
            <a:spLocks noChangeArrowheads="1"/>
          </p:cNvSpPr>
          <p:nvPr/>
        </p:nvSpPr>
        <p:spPr bwMode="auto">
          <a:xfrm>
            <a:off x="0" y="3429000"/>
            <a:ext cx="9144000" cy="579437"/>
          </a:xfrm>
          <a:prstGeom prst="rect">
            <a:avLst/>
          </a:prstGeom>
          <a:noFill/>
          <a:ln w="9525">
            <a:noFill/>
            <a:miter lim="800000"/>
            <a:headEnd/>
            <a:tailEnd/>
          </a:ln>
        </p:spPr>
        <p:txBody>
          <a:bodyPr anchor="ctr">
            <a:spAutoFit/>
          </a:bodyPr>
          <a:lstStyle/>
          <a:p>
            <a:r>
              <a:rPr lang="en-US" altLang="zh-CN" sz="3200" b="1" dirty="0">
                <a:latin typeface="华文行楷" pitchFamily="2" charset="-122"/>
                <a:ea typeface="华文行楷" pitchFamily="2" charset="-122"/>
              </a:rPr>
              <a:t>    </a:t>
            </a:r>
            <a:r>
              <a:rPr lang="zh-CN" altLang="en-US" sz="3200" b="1" dirty="0">
                <a:latin typeface="黑体" pitchFamily="49" charset="-122"/>
                <a:ea typeface="黑体" pitchFamily="49" charset="-122"/>
              </a:rPr>
              <a:t>材料反映了</a:t>
            </a:r>
            <a:r>
              <a:rPr lang="zh-CN" altLang="en-US" sz="3200" b="1" dirty="0" smtClean="0">
                <a:latin typeface="黑体" pitchFamily="49" charset="-122"/>
                <a:ea typeface="黑体" pitchFamily="49" charset="-122"/>
              </a:rPr>
              <a:t>作者认为怎样保障人权？</a:t>
            </a:r>
            <a:endParaRPr lang="zh-CN" altLang="en-US" sz="3200" b="1" dirty="0">
              <a:latin typeface="黑体" pitchFamily="49" charset="-122"/>
              <a:ea typeface="黑体" pitchFamily="49" charset="-122"/>
            </a:endParaRPr>
          </a:p>
        </p:txBody>
      </p:sp>
      <p:sp>
        <p:nvSpPr>
          <p:cNvPr id="80901" name="Rectangle 5"/>
          <p:cNvSpPr>
            <a:spLocks noChangeArrowheads="1"/>
          </p:cNvSpPr>
          <p:nvPr/>
        </p:nvSpPr>
        <p:spPr bwMode="auto">
          <a:xfrm>
            <a:off x="0" y="4357694"/>
            <a:ext cx="9144000" cy="579437"/>
          </a:xfrm>
          <a:prstGeom prst="rect">
            <a:avLst/>
          </a:prstGeom>
          <a:noFill/>
          <a:ln w="9525">
            <a:noFill/>
            <a:miter lim="800000"/>
            <a:headEnd/>
            <a:tailEnd/>
          </a:ln>
        </p:spPr>
        <p:txBody>
          <a:bodyPr anchor="ctr">
            <a:spAutoFit/>
          </a:bodyPr>
          <a:lstStyle/>
          <a:p>
            <a:r>
              <a:rPr lang="zh-CN" altLang="en-US" sz="3200" b="1" dirty="0" smtClean="0">
                <a:latin typeface="黑体" pitchFamily="49" charset="-122"/>
                <a:ea typeface="黑体" pitchFamily="49" charset="-122"/>
              </a:rPr>
              <a:t>结合当时法国的社会实际，说明其积极</a:t>
            </a:r>
            <a:r>
              <a:rPr lang="zh-CN" altLang="en-US" sz="3200" b="1" dirty="0">
                <a:latin typeface="黑体" pitchFamily="49" charset="-122"/>
                <a:ea typeface="黑体" pitchFamily="49" charset="-122"/>
              </a:rPr>
              <a:t>意义何在</a:t>
            </a:r>
            <a:r>
              <a:rPr lang="en-US" altLang="zh-CN" sz="3200" b="1" dirty="0">
                <a:latin typeface="黑体" pitchFamily="49" charset="-122"/>
                <a:ea typeface="黑体" pitchFamily="49" charset="-122"/>
              </a:rPr>
              <a:t>?</a:t>
            </a:r>
          </a:p>
        </p:txBody>
      </p:sp>
      <p:sp>
        <p:nvSpPr>
          <p:cNvPr id="23558" name="Rectangle 6"/>
          <p:cNvSpPr>
            <a:spLocks noChangeArrowheads="1"/>
          </p:cNvSpPr>
          <p:nvPr/>
        </p:nvSpPr>
        <p:spPr bwMode="auto">
          <a:xfrm>
            <a:off x="142844" y="3857628"/>
            <a:ext cx="8643998" cy="646331"/>
          </a:xfrm>
          <a:prstGeom prst="rect">
            <a:avLst/>
          </a:prstGeom>
          <a:noFill/>
          <a:ln w="9525">
            <a:noFill/>
            <a:miter lim="800000"/>
            <a:headEnd/>
            <a:tailEnd/>
          </a:ln>
        </p:spPr>
        <p:txBody>
          <a:bodyPr wrap="square" anchor="ctr">
            <a:spAutoFit/>
          </a:bodyPr>
          <a:lstStyle/>
          <a:p>
            <a:r>
              <a:rPr lang="en-US" altLang="zh-CN" sz="3600" b="1" dirty="0">
                <a:latin typeface="华文新魏" pitchFamily="2" charset="-122"/>
                <a:ea typeface="华文新魏" pitchFamily="2" charset="-122"/>
              </a:rPr>
              <a:t>   </a:t>
            </a:r>
            <a:r>
              <a:rPr lang="zh-CN" altLang="en-US" sz="3600" dirty="0" smtClean="0">
                <a:solidFill>
                  <a:srgbClr val="FF0000"/>
                </a:solidFill>
                <a:latin typeface="华文行楷" pitchFamily="2" charset="-122"/>
                <a:ea typeface="华文行楷" pitchFamily="2" charset="-122"/>
              </a:rPr>
              <a:t>社会契约，人民主权，人民革命权利</a:t>
            </a:r>
            <a:endParaRPr lang="zh-CN" altLang="en-US" sz="3600" dirty="0">
              <a:solidFill>
                <a:srgbClr val="FF0000"/>
              </a:solidFill>
              <a:latin typeface="华文行楷" pitchFamily="2" charset="-122"/>
              <a:ea typeface="华文行楷" pitchFamily="2" charset="-122"/>
            </a:endParaRPr>
          </a:p>
        </p:txBody>
      </p:sp>
      <p:sp>
        <p:nvSpPr>
          <p:cNvPr id="23560" name="Rectangle 8"/>
          <p:cNvSpPr>
            <a:spLocks noChangeArrowheads="1"/>
          </p:cNvSpPr>
          <p:nvPr/>
        </p:nvSpPr>
        <p:spPr bwMode="auto">
          <a:xfrm>
            <a:off x="642910" y="4929198"/>
            <a:ext cx="9144000" cy="1066800"/>
          </a:xfrm>
          <a:prstGeom prst="rect">
            <a:avLst/>
          </a:prstGeom>
          <a:noFill/>
          <a:ln w="9525">
            <a:noFill/>
            <a:miter lim="800000"/>
            <a:headEnd/>
            <a:tailEnd/>
          </a:ln>
        </p:spPr>
        <p:txBody>
          <a:bodyPr>
            <a:spAutoFit/>
          </a:bodyPr>
          <a:lstStyle/>
          <a:p>
            <a:r>
              <a:rPr lang="zh-CN" altLang="en-US" sz="3200" b="1" dirty="0" smtClean="0">
                <a:latin typeface="华文新魏" pitchFamily="2" charset="-122"/>
                <a:ea typeface="华文新魏" pitchFamily="2" charset="-122"/>
              </a:rPr>
              <a:t>积极</a:t>
            </a:r>
            <a:r>
              <a:rPr lang="zh-CN" altLang="en-US" sz="3200" b="1" dirty="0">
                <a:latin typeface="华文新魏" pitchFamily="2" charset="-122"/>
                <a:ea typeface="华文新魏" pitchFamily="2" charset="-122"/>
              </a:rPr>
              <a:t>意义</a:t>
            </a:r>
            <a:r>
              <a:rPr lang="en-US" altLang="zh-CN" sz="3200" b="1" dirty="0">
                <a:latin typeface="华文新魏" pitchFamily="2" charset="-122"/>
                <a:ea typeface="华文新魏" pitchFamily="2" charset="-122"/>
              </a:rPr>
              <a:t>: </a:t>
            </a:r>
            <a:r>
              <a:rPr lang="en-US" altLang="zh-CN" sz="3200" b="1" dirty="0">
                <a:solidFill>
                  <a:srgbClr val="003300"/>
                </a:solidFill>
                <a:latin typeface="华文新魏" pitchFamily="2" charset="-122"/>
                <a:ea typeface="华文新魏" pitchFamily="2" charset="-122"/>
              </a:rPr>
              <a:t>①</a:t>
            </a:r>
            <a:r>
              <a:rPr lang="zh-CN" altLang="en-US" sz="3200" b="1" dirty="0" smtClean="0">
                <a:solidFill>
                  <a:srgbClr val="003300"/>
                </a:solidFill>
                <a:latin typeface="华文新魏" pitchFamily="2" charset="-122"/>
                <a:ea typeface="华文新魏" pitchFamily="2" charset="-122"/>
              </a:rPr>
              <a:t>否定专制王权和等级制度</a:t>
            </a:r>
            <a:endParaRPr lang="zh-CN" altLang="en-US" sz="3200" b="1" dirty="0">
              <a:solidFill>
                <a:srgbClr val="003300"/>
              </a:solidFill>
              <a:latin typeface="华文新魏" pitchFamily="2" charset="-122"/>
              <a:ea typeface="华文新魏" pitchFamily="2" charset="-122"/>
            </a:endParaRPr>
          </a:p>
          <a:p>
            <a:r>
              <a:rPr lang="zh-CN" altLang="en-US" sz="3200" b="1" dirty="0">
                <a:latin typeface="华文新魏" pitchFamily="2" charset="-122"/>
                <a:ea typeface="华文新魏" pitchFamily="2" charset="-122"/>
              </a:rPr>
              <a:t>    </a:t>
            </a:r>
            <a:r>
              <a:rPr lang="zh-CN" altLang="en-US" sz="3200" b="1" dirty="0" smtClean="0">
                <a:latin typeface="华文新魏" pitchFamily="2" charset="-122"/>
                <a:ea typeface="华文新魏" pitchFamily="2" charset="-122"/>
              </a:rPr>
              <a:t>              </a:t>
            </a:r>
            <a:r>
              <a:rPr lang="zh-CN" altLang="en-US" sz="3200" b="1" dirty="0" smtClean="0">
                <a:solidFill>
                  <a:srgbClr val="003300"/>
                </a:solidFill>
                <a:latin typeface="华文新魏" pitchFamily="2" charset="-122"/>
                <a:ea typeface="华文新魏" pitchFamily="2" charset="-122"/>
              </a:rPr>
              <a:t>②论证革命</a:t>
            </a:r>
            <a:r>
              <a:rPr lang="zh-CN" altLang="en-US" sz="3200" b="1" dirty="0">
                <a:solidFill>
                  <a:srgbClr val="003300"/>
                </a:solidFill>
                <a:latin typeface="华文新魏" pitchFamily="2" charset="-122"/>
                <a:ea typeface="华文新魏" pitchFamily="2" charset="-122"/>
              </a:rPr>
              <a:t>的合理性</a:t>
            </a:r>
            <a:r>
              <a:rPr lang="zh-CN" altLang="en-US" sz="3200" b="1" dirty="0">
                <a:latin typeface="华文新魏" pitchFamily="2" charset="-122"/>
                <a:ea typeface="华文新魏" pitchFamily="2" charset="-122"/>
              </a:rPr>
              <a:t> </a:t>
            </a:r>
          </a:p>
        </p:txBody>
      </p:sp>
      <p:sp>
        <p:nvSpPr>
          <p:cNvPr id="9" name="TextBox 8"/>
          <p:cNvSpPr txBox="1"/>
          <p:nvPr/>
        </p:nvSpPr>
        <p:spPr>
          <a:xfrm>
            <a:off x="357158" y="785794"/>
            <a:ext cx="8119530" cy="2246769"/>
          </a:xfrm>
          <a:prstGeom prst="rect">
            <a:avLst/>
          </a:prstGeom>
          <a:noFill/>
        </p:spPr>
        <p:txBody>
          <a:bodyPr wrap="none" rtlCol="0">
            <a:spAutoFit/>
          </a:bodyPr>
          <a:lstStyle/>
          <a:p>
            <a:r>
              <a:rPr lang="zh-CN" altLang="en-US" sz="2800" b="1" dirty="0" smtClean="0"/>
              <a:t>材料八：</a:t>
            </a:r>
            <a:endParaRPr lang="en-US" altLang="zh-CN" sz="2800" b="1" dirty="0" smtClean="0"/>
          </a:p>
          <a:p>
            <a:r>
              <a:rPr lang="zh-CN" altLang="en-US" sz="2800" b="1" dirty="0" smtClean="0"/>
              <a:t>人是生而自由平等的，国家只能是自由的人民自由</a:t>
            </a:r>
            <a:endParaRPr lang="en-US" altLang="zh-CN" sz="2800" b="1" dirty="0" smtClean="0"/>
          </a:p>
          <a:p>
            <a:r>
              <a:rPr lang="zh-CN" altLang="en-US" sz="2800" b="1" dirty="0" smtClean="0"/>
              <a:t>协议的产物；如果自由被强力所剥夺，那么被剥夺</a:t>
            </a:r>
            <a:endParaRPr lang="en-US" altLang="zh-CN" sz="2800" b="1" dirty="0" smtClean="0"/>
          </a:p>
          <a:p>
            <a:r>
              <a:rPr lang="zh-CN" altLang="en-US" sz="2800" b="1" dirty="0" smtClean="0"/>
              <a:t>了自由的人民有权力用强力夺回自己的自由；国家</a:t>
            </a:r>
            <a:endParaRPr lang="en-US" altLang="zh-CN" sz="2800" b="1" dirty="0" smtClean="0"/>
          </a:p>
          <a:p>
            <a:r>
              <a:rPr lang="zh-CN" altLang="en-US" sz="2800" b="1" dirty="0" smtClean="0"/>
              <a:t>的主权源于人民，最好的政体是民主共和国。</a:t>
            </a:r>
            <a:endParaRPr lang="zh-CN" altLang="en-US" sz="2800" b="1" dirty="0"/>
          </a:p>
        </p:txBody>
      </p:sp>
      <p:sp>
        <p:nvSpPr>
          <p:cNvPr id="10" name="矩形 9"/>
          <p:cNvSpPr/>
          <p:nvPr/>
        </p:nvSpPr>
        <p:spPr>
          <a:xfrm>
            <a:off x="857224" y="5943600"/>
            <a:ext cx="6715172"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600" dirty="0" smtClean="0"/>
              <a:t>第一次系统阐述人民主权</a:t>
            </a:r>
            <a:endParaRPr lang="zh-CN" altLang="en-US" sz="3600" dirty="0"/>
          </a:p>
        </p:txBody>
      </p:sp>
      <p:cxnSp>
        <p:nvCxnSpPr>
          <p:cNvPr id="11" name="直接连接符 10"/>
          <p:cNvCxnSpPr/>
          <p:nvPr/>
        </p:nvCxnSpPr>
        <p:spPr>
          <a:xfrm>
            <a:off x="500034" y="2071678"/>
            <a:ext cx="1928826" cy="1588"/>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4143372" y="2500306"/>
            <a:ext cx="3071834" cy="1588"/>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928662" y="2928934"/>
            <a:ext cx="1928826" cy="1588"/>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sp>
        <p:nvSpPr>
          <p:cNvPr id="13" name="矩形 12"/>
          <p:cNvSpPr/>
          <p:nvPr/>
        </p:nvSpPr>
        <p:spPr>
          <a:xfrm>
            <a:off x="642910" y="285728"/>
            <a:ext cx="2864887" cy="584775"/>
          </a:xfrm>
          <a:prstGeom prst="rect">
            <a:avLst/>
          </a:prstGeom>
        </p:spPr>
        <p:txBody>
          <a:bodyPr wrap="none">
            <a:spAutoFit/>
          </a:bodyPr>
          <a:lstStyle/>
          <a:p>
            <a:r>
              <a:rPr lang="en-US" altLang="zh-CN" sz="3200" b="1" dirty="0" smtClean="0">
                <a:solidFill>
                  <a:srgbClr val="FF0000"/>
                </a:solidFill>
              </a:rPr>
              <a:t>2</a:t>
            </a:r>
            <a:r>
              <a:rPr lang="zh-CN" altLang="en-US" sz="3200" b="1" dirty="0" smtClean="0">
                <a:solidFill>
                  <a:srgbClr val="FF0000"/>
                </a:solidFill>
              </a:rPr>
              <a:t>、保障人权：</a:t>
            </a:r>
            <a:endParaRPr lang="zh-CN" altLang="en-US" sz="3200" b="1" dirty="0">
              <a:solidFill>
                <a:srgbClr val="FF0000"/>
              </a:solidFill>
            </a:endParaRPr>
          </a:p>
        </p:txBody>
      </p:sp>
      <p:sp>
        <p:nvSpPr>
          <p:cNvPr id="16" name="矩形 15"/>
          <p:cNvSpPr/>
          <p:nvPr/>
        </p:nvSpPr>
        <p:spPr>
          <a:xfrm>
            <a:off x="285720" y="1285860"/>
            <a:ext cx="8858280" cy="1643074"/>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TextBox 16"/>
          <p:cNvSpPr txBox="1"/>
          <p:nvPr/>
        </p:nvSpPr>
        <p:spPr>
          <a:xfrm>
            <a:off x="500034" y="1928802"/>
            <a:ext cx="902811" cy="523220"/>
          </a:xfrm>
          <a:prstGeom prst="rect">
            <a:avLst/>
          </a:prstGeom>
          <a:noFill/>
        </p:spPr>
        <p:txBody>
          <a:bodyPr wrap="none" rtlCol="0">
            <a:spAutoFit/>
          </a:bodyPr>
          <a:lstStyle/>
          <a:p>
            <a:r>
              <a:rPr lang="zh-CN" altLang="en-US" sz="2800" b="1" dirty="0" smtClean="0"/>
              <a:t>人权</a:t>
            </a:r>
            <a:endParaRPr lang="zh-CN" altLang="en-US" sz="2800" b="1" dirty="0"/>
          </a:p>
        </p:txBody>
      </p:sp>
      <p:sp>
        <p:nvSpPr>
          <p:cNvPr id="18" name="左中括号 17"/>
          <p:cNvSpPr/>
          <p:nvPr/>
        </p:nvSpPr>
        <p:spPr>
          <a:xfrm>
            <a:off x="1428728" y="1643050"/>
            <a:ext cx="142876" cy="1143008"/>
          </a:xfrm>
          <a:prstGeom prst="leftBracket">
            <a:avLst/>
          </a:prstGeom>
          <a:ln w="50800"/>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9" name="TextBox 18"/>
          <p:cNvSpPr txBox="1"/>
          <p:nvPr/>
        </p:nvSpPr>
        <p:spPr>
          <a:xfrm>
            <a:off x="1643042" y="1428736"/>
            <a:ext cx="3070071" cy="523220"/>
          </a:xfrm>
          <a:prstGeom prst="rect">
            <a:avLst/>
          </a:prstGeom>
          <a:noFill/>
        </p:spPr>
        <p:txBody>
          <a:bodyPr wrap="none" rtlCol="0">
            <a:spAutoFit/>
          </a:bodyPr>
          <a:lstStyle/>
          <a:p>
            <a:r>
              <a:rPr lang="zh-CN" altLang="en-US" sz="2800" b="1" dirty="0" smtClean="0"/>
              <a:t>天赋人权（私权）</a:t>
            </a:r>
            <a:endParaRPr lang="zh-CN" altLang="en-US" sz="2800" b="1" dirty="0"/>
          </a:p>
        </p:txBody>
      </p:sp>
      <p:sp>
        <p:nvSpPr>
          <p:cNvPr id="20" name="TextBox 19"/>
          <p:cNvSpPr txBox="1"/>
          <p:nvPr/>
        </p:nvSpPr>
        <p:spPr>
          <a:xfrm>
            <a:off x="1714480" y="2357430"/>
            <a:ext cx="3070071" cy="523220"/>
          </a:xfrm>
          <a:prstGeom prst="rect">
            <a:avLst/>
          </a:prstGeom>
          <a:noFill/>
        </p:spPr>
        <p:txBody>
          <a:bodyPr wrap="none" rtlCol="0">
            <a:spAutoFit/>
          </a:bodyPr>
          <a:lstStyle/>
          <a:p>
            <a:r>
              <a:rPr lang="zh-CN" altLang="en-US" sz="2800" b="1" dirty="0" smtClean="0"/>
              <a:t>人民主权（公权）</a:t>
            </a:r>
            <a:endParaRPr lang="zh-CN" altLang="en-US" sz="2800" b="1" dirty="0"/>
          </a:p>
        </p:txBody>
      </p:sp>
      <p:cxnSp>
        <p:nvCxnSpPr>
          <p:cNvPr id="22" name="直接箭头连接符 21"/>
          <p:cNvCxnSpPr/>
          <p:nvPr/>
        </p:nvCxnSpPr>
        <p:spPr>
          <a:xfrm>
            <a:off x="3143240" y="2071678"/>
            <a:ext cx="928694" cy="1588"/>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4143372" y="1857364"/>
            <a:ext cx="3070071" cy="523220"/>
          </a:xfrm>
          <a:prstGeom prst="rect">
            <a:avLst/>
          </a:prstGeom>
          <a:noFill/>
        </p:spPr>
        <p:txBody>
          <a:bodyPr wrap="none" rtlCol="0">
            <a:spAutoFit/>
          </a:bodyPr>
          <a:lstStyle/>
          <a:p>
            <a:r>
              <a:rPr lang="zh-CN" altLang="en-US" sz="2800" b="1" dirty="0" smtClean="0"/>
              <a:t>社会契约（政府）</a:t>
            </a:r>
            <a:endParaRPr lang="zh-CN" altLang="en-US" sz="2800" b="1" dirty="0"/>
          </a:p>
        </p:txBody>
      </p:sp>
      <p:cxnSp>
        <p:nvCxnSpPr>
          <p:cNvPr id="25" name="直接箭头连接符 24"/>
          <p:cNvCxnSpPr/>
          <p:nvPr/>
        </p:nvCxnSpPr>
        <p:spPr>
          <a:xfrm>
            <a:off x="6858016" y="2143116"/>
            <a:ext cx="928694" cy="1588"/>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7715272" y="1928802"/>
            <a:ext cx="1261884" cy="523220"/>
          </a:xfrm>
          <a:prstGeom prst="rect">
            <a:avLst/>
          </a:prstGeom>
          <a:noFill/>
        </p:spPr>
        <p:txBody>
          <a:bodyPr wrap="none" rtlCol="0">
            <a:spAutoFit/>
          </a:bodyPr>
          <a:lstStyle/>
          <a:p>
            <a:r>
              <a:rPr lang="zh-CN" altLang="en-US" sz="2800" b="1" dirty="0" smtClean="0"/>
              <a:t>革命权</a:t>
            </a:r>
            <a:endParaRPr lang="zh-CN" altLang="en-US" sz="2800"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0900">
                                            <p:txEl>
                                              <p:pRg st="0" end="0"/>
                                            </p:txEl>
                                          </p:spTgt>
                                        </p:tgtEl>
                                        <p:attrNameLst>
                                          <p:attrName>style.visibility</p:attrName>
                                        </p:attrNameLst>
                                      </p:cBhvr>
                                      <p:to>
                                        <p:strVal val="visible"/>
                                      </p:to>
                                    </p:set>
                                    <p:animEffect transition="in" filter="blinds(horizontal)">
                                      <p:cBhvr>
                                        <p:cTn id="7" dur="500"/>
                                        <p:tgtEl>
                                          <p:spTgt spid="8090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linds(horizontal)">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blinds(horizontal)">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3558">
                                            <p:txEl>
                                              <p:pRg st="0" end="0"/>
                                            </p:txEl>
                                          </p:spTgt>
                                        </p:tgtEl>
                                        <p:attrNameLst>
                                          <p:attrName>style.visibility</p:attrName>
                                        </p:attrNameLst>
                                      </p:cBhvr>
                                      <p:to>
                                        <p:strVal val="visible"/>
                                      </p:to>
                                    </p:set>
                                    <p:animEffect transition="in" filter="blinds(horizontal)">
                                      <p:cBhvr>
                                        <p:cTn id="27" dur="500"/>
                                        <p:tgtEl>
                                          <p:spTgt spid="23558">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blinds(horizontal)">
                                      <p:cBhvr>
                                        <p:cTn id="32" dur="500"/>
                                        <p:tgtEl>
                                          <p:spTgt spid="16"/>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17">
                                            <p:txEl>
                                              <p:pRg st="0" end="0"/>
                                            </p:txEl>
                                          </p:spTgt>
                                        </p:tgtEl>
                                        <p:attrNameLst>
                                          <p:attrName>style.visibility</p:attrName>
                                        </p:attrNameLst>
                                      </p:cBhvr>
                                      <p:to>
                                        <p:strVal val="visible"/>
                                      </p:to>
                                    </p:set>
                                    <p:animEffect transition="in" filter="blinds(horizontal)">
                                      <p:cBhvr>
                                        <p:cTn id="37" dur="500"/>
                                        <p:tgtEl>
                                          <p:spTgt spid="17">
                                            <p:txEl>
                                              <p:pRg st="0" end="0"/>
                                            </p:txEl>
                                          </p:spTgt>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18"/>
                                        </p:tgtEl>
                                        <p:attrNameLst>
                                          <p:attrName>style.visibility</p:attrName>
                                        </p:attrNameLst>
                                      </p:cBhvr>
                                      <p:to>
                                        <p:strVal val="visible"/>
                                      </p:to>
                                    </p:set>
                                    <p:animEffect transition="in" filter="blinds(horizontal)">
                                      <p:cBhvr>
                                        <p:cTn id="40" dur="500"/>
                                        <p:tgtEl>
                                          <p:spTgt spid="18"/>
                                        </p:tgtEl>
                                      </p:cBhvr>
                                    </p:animEffect>
                                  </p:childTnLst>
                                </p:cTn>
                              </p:par>
                              <p:par>
                                <p:cTn id="41" presetID="3" presetClass="entr" presetSubtype="10" fill="hold" nodeType="withEffect">
                                  <p:stCondLst>
                                    <p:cond delay="0"/>
                                  </p:stCondLst>
                                  <p:childTnLst>
                                    <p:set>
                                      <p:cBhvr>
                                        <p:cTn id="42" dur="1" fill="hold">
                                          <p:stCondLst>
                                            <p:cond delay="0"/>
                                          </p:stCondLst>
                                        </p:cTn>
                                        <p:tgtEl>
                                          <p:spTgt spid="19">
                                            <p:txEl>
                                              <p:pRg st="0" end="0"/>
                                            </p:txEl>
                                          </p:spTgt>
                                        </p:tgtEl>
                                        <p:attrNameLst>
                                          <p:attrName>style.visibility</p:attrName>
                                        </p:attrNameLst>
                                      </p:cBhvr>
                                      <p:to>
                                        <p:strVal val="visible"/>
                                      </p:to>
                                    </p:set>
                                    <p:animEffect transition="in" filter="blinds(horizontal)">
                                      <p:cBhvr>
                                        <p:cTn id="43" dur="500"/>
                                        <p:tgtEl>
                                          <p:spTgt spid="19">
                                            <p:txEl>
                                              <p:pRg st="0" end="0"/>
                                            </p:txEl>
                                          </p:spTgt>
                                        </p:tgtEl>
                                      </p:cBhvr>
                                    </p:animEffect>
                                  </p:childTnLst>
                                </p:cTn>
                              </p:par>
                              <p:par>
                                <p:cTn id="44" presetID="3" presetClass="entr" presetSubtype="10" fill="hold" nodeType="withEffect">
                                  <p:stCondLst>
                                    <p:cond delay="0"/>
                                  </p:stCondLst>
                                  <p:childTnLst>
                                    <p:set>
                                      <p:cBhvr>
                                        <p:cTn id="45" dur="1" fill="hold">
                                          <p:stCondLst>
                                            <p:cond delay="0"/>
                                          </p:stCondLst>
                                        </p:cTn>
                                        <p:tgtEl>
                                          <p:spTgt spid="20">
                                            <p:txEl>
                                              <p:pRg st="0" end="0"/>
                                            </p:txEl>
                                          </p:spTgt>
                                        </p:tgtEl>
                                        <p:attrNameLst>
                                          <p:attrName>style.visibility</p:attrName>
                                        </p:attrNameLst>
                                      </p:cBhvr>
                                      <p:to>
                                        <p:strVal val="visible"/>
                                      </p:to>
                                    </p:set>
                                    <p:animEffect transition="in" filter="blinds(horizontal)">
                                      <p:cBhvr>
                                        <p:cTn id="46" dur="500"/>
                                        <p:tgtEl>
                                          <p:spTgt spid="20">
                                            <p:txEl>
                                              <p:pRg st="0" end="0"/>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nodeType="clickEffect">
                                  <p:stCondLst>
                                    <p:cond delay="0"/>
                                  </p:stCondLst>
                                  <p:childTnLst>
                                    <p:set>
                                      <p:cBhvr>
                                        <p:cTn id="50" dur="1" fill="hold">
                                          <p:stCondLst>
                                            <p:cond delay="0"/>
                                          </p:stCondLst>
                                        </p:cTn>
                                        <p:tgtEl>
                                          <p:spTgt spid="22"/>
                                        </p:tgtEl>
                                        <p:attrNameLst>
                                          <p:attrName>style.visibility</p:attrName>
                                        </p:attrNameLst>
                                      </p:cBhvr>
                                      <p:to>
                                        <p:strVal val="visible"/>
                                      </p:to>
                                    </p:set>
                                    <p:animEffect transition="in" filter="blinds(horizontal)">
                                      <p:cBhvr>
                                        <p:cTn id="51" dur="500"/>
                                        <p:tgtEl>
                                          <p:spTgt spid="22"/>
                                        </p:tgtEl>
                                      </p:cBhvr>
                                    </p:animEffect>
                                  </p:childTnLst>
                                </p:cTn>
                              </p:par>
                              <p:par>
                                <p:cTn id="52" presetID="3" presetClass="entr" presetSubtype="10" fill="hold" nodeType="withEffect">
                                  <p:stCondLst>
                                    <p:cond delay="0"/>
                                  </p:stCondLst>
                                  <p:childTnLst>
                                    <p:set>
                                      <p:cBhvr>
                                        <p:cTn id="53" dur="1" fill="hold">
                                          <p:stCondLst>
                                            <p:cond delay="0"/>
                                          </p:stCondLst>
                                        </p:cTn>
                                        <p:tgtEl>
                                          <p:spTgt spid="24">
                                            <p:txEl>
                                              <p:pRg st="0" end="0"/>
                                            </p:txEl>
                                          </p:spTgt>
                                        </p:tgtEl>
                                        <p:attrNameLst>
                                          <p:attrName>style.visibility</p:attrName>
                                        </p:attrNameLst>
                                      </p:cBhvr>
                                      <p:to>
                                        <p:strVal val="visible"/>
                                      </p:to>
                                    </p:set>
                                    <p:animEffect transition="in" filter="blinds(horizontal)">
                                      <p:cBhvr>
                                        <p:cTn id="54" dur="500"/>
                                        <p:tgtEl>
                                          <p:spTgt spid="24">
                                            <p:txEl>
                                              <p:pRg st="0" end="0"/>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3" presetClass="entr" presetSubtype="10" fill="hold" nodeType="clickEffect">
                                  <p:stCondLst>
                                    <p:cond delay="0"/>
                                  </p:stCondLst>
                                  <p:childTnLst>
                                    <p:set>
                                      <p:cBhvr>
                                        <p:cTn id="58" dur="1" fill="hold">
                                          <p:stCondLst>
                                            <p:cond delay="0"/>
                                          </p:stCondLst>
                                        </p:cTn>
                                        <p:tgtEl>
                                          <p:spTgt spid="25"/>
                                        </p:tgtEl>
                                        <p:attrNameLst>
                                          <p:attrName>style.visibility</p:attrName>
                                        </p:attrNameLst>
                                      </p:cBhvr>
                                      <p:to>
                                        <p:strVal val="visible"/>
                                      </p:to>
                                    </p:set>
                                    <p:animEffect transition="in" filter="blinds(horizontal)">
                                      <p:cBhvr>
                                        <p:cTn id="59" dur="500"/>
                                        <p:tgtEl>
                                          <p:spTgt spid="25"/>
                                        </p:tgtEl>
                                      </p:cBhvr>
                                    </p:animEffect>
                                  </p:childTnLst>
                                </p:cTn>
                              </p:par>
                              <p:par>
                                <p:cTn id="60" presetID="3" presetClass="entr" presetSubtype="10" fill="hold" nodeType="withEffect">
                                  <p:stCondLst>
                                    <p:cond delay="0"/>
                                  </p:stCondLst>
                                  <p:childTnLst>
                                    <p:set>
                                      <p:cBhvr>
                                        <p:cTn id="61" dur="1" fill="hold">
                                          <p:stCondLst>
                                            <p:cond delay="0"/>
                                          </p:stCondLst>
                                        </p:cTn>
                                        <p:tgtEl>
                                          <p:spTgt spid="26">
                                            <p:txEl>
                                              <p:pRg st="0" end="0"/>
                                            </p:txEl>
                                          </p:spTgt>
                                        </p:tgtEl>
                                        <p:attrNameLst>
                                          <p:attrName>style.visibility</p:attrName>
                                        </p:attrNameLst>
                                      </p:cBhvr>
                                      <p:to>
                                        <p:strVal val="visible"/>
                                      </p:to>
                                    </p:set>
                                    <p:animEffect transition="in" filter="blinds(horizontal)">
                                      <p:cBhvr>
                                        <p:cTn id="62" dur="500"/>
                                        <p:tgtEl>
                                          <p:spTgt spid="26">
                                            <p:txEl>
                                              <p:pRg st="0" end="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80901">
                                            <p:txEl>
                                              <p:pRg st="0" end="0"/>
                                            </p:txEl>
                                          </p:spTgt>
                                        </p:tgtEl>
                                        <p:attrNameLst>
                                          <p:attrName>style.visibility</p:attrName>
                                        </p:attrNameLst>
                                      </p:cBhvr>
                                      <p:to>
                                        <p:strVal val="visible"/>
                                      </p:to>
                                    </p:set>
                                    <p:animEffect transition="in" filter="blinds(horizontal)">
                                      <p:cBhvr>
                                        <p:cTn id="67" dur="500"/>
                                        <p:tgtEl>
                                          <p:spTgt spid="80901">
                                            <p:txEl>
                                              <p:pRg st="0" end="0"/>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nodeType="clickEffect">
                                  <p:stCondLst>
                                    <p:cond delay="0"/>
                                  </p:stCondLst>
                                  <p:childTnLst>
                                    <p:set>
                                      <p:cBhvr>
                                        <p:cTn id="71" dur="1" fill="hold">
                                          <p:stCondLst>
                                            <p:cond delay="0"/>
                                          </p:stCondLst>
                                        </p:cTn>
                                        <p:tgtEl>
                                          <p:spTgt spid="23560">
                                            <p:txEl>
                                              <p:pRg st="0" end="0"/>
                                            </p:txEl>
                                          </p:spTgt>
                                        </p:tgtEl>
                                        <p:attrNameLst>
                                          <p:attrName>style.visibility</p:attrName>
                                        </p:attrNameLst>
                                      </p:cBhvr>
                                      <p:to>
                                        <p:strVal val="visible"/>
                                      </p:to>
                                    </p:set>
                                    <p:animEffect transition="in" filter="blinds(horizontal)">
                                      <p:cBhvr>
                                        <p:cTn id="72" dur="500"/>
                                        <p:tgtEl>
                                          <p:spTgt spid="23560">
                                            <p:txEl>
                                              <p:pRg st="0" end="0"/>
                                            </p:txEl>
                                          </p:spTgt>
                                        </p:tgtEl>
                                      </p:cBhvr>
                                    </p:animEffect>
                                  </p:childTnLst>
                                </p:cTn>
                              </p:par>
                              <p:par>
                                <p:cTn id="73" presetID="3" presetClass="entr" presetSubtype="10" fill="hold" nodeType="withEffect">
                                  <p:stCondLst>
                                    <p:cond delay="0"/>
                                  </p:stCondLst>
                                  <p:childTnLst>
                                    <p:set>
                                      <p:cBhvr>
                                        <p:cTn id="74" dur="1" fill="hold">
                                          <p:stCondLst>
                                            <p:cond delay="0"/>
                                          </p:stCondLst>
                                        </p:cTn>
                                        <p:tgtEl>
                                          <p:spTgt spid="23560">
                                            <p:txEl>
                                              <p:pRg st="1" end="1"/>
                                            </p:txEl>
                                          </p:spTgt>
                                        </p:tgtEl>
                                        <p:attrNameLst>
                                          <p:attrName>style.visibility</p:attrName>
                                        </p:attrNameLst>
                                      </p:cBhvr>
                                      <p:to>
                                        <p:strVal val="visible"/>
                                      </p:to>
                                    </p:set>
                                    <p:animEffect transition="in" filter="blinds(horizontal)">
                                      <p:cBhvr>
                                        <p:cTn id="75" dur="500"/>
                                        <p:tgtEl>
                                          <p:spTgt spid="23560">
                                            <p:txEl>
                                              <p:pRg st="1" end="1"/>
                                            </p:txEl>
                                          </p:spTgt>
                                        </p:tgtEl>
                                      </p:cBhvr>
                                    </p:animEffect>
                                  </p:childTnLst>
                                </p:cTn>
                              </p:par>
                            </p:childTnLst>
                          </p:cTn>
                        </p:par>
                      </p:childTnLst>
                    </p:cTn>
                  </p:par>
                  <p:par>
                    <p:cTn id="76" fill="hold">
                      <p:stCondLst>
                        <p:cond delay="indefinite"/>
                      </p:stCondLst>
                      <p:childTnLst>
                        <p:par>
                          <p:cTn id="77" fill="hold">
                            <p:stCondLst>
                              <p:cond delay="0"/>
                            </p:stCondLst>
                            <p:childTnLst>
                              <p:par>
                                <p:cTn id="78" presetID="3" presetClass="entr" presetSubtype="10" fill="hold" grpId="0" nodeType="clickEffect">
                                  <p:stCondLst>
                                    <p:cond delay="0"/>
                                  </p:stCondLst>
                                  <p:childTnLst>
                                    <p:set>
                                      <p:cBhvr>
                                        <p:cTn id="79" dur="1" fill="hold">
                                          <p:stCondLst>
                                            <p:cond delay="0"/>
                                          </p:stCondLst>
                                        </p:cTn>
                                        <p:tgtEl>
                                          <p:spTgt spid="10"/>
                                        </p:tgtEl>
                                        <p:attrNameLst>
                                          <p:attrName>style.visibility</p:attrName>
                                        </p:attrNameLst>
                                      </p:cBhvr>
                                      <p:to>
                                        <p:strVal val="visible"/>
                                      </p:to>
                                    </p:set>
                                    <p:animEffect transition="in" filter="blinds(horizontal)">
                                      <p:cBhvr>
                                        <p:cTn id="8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6" grpId="0" animBg="1"/>
      <p:bldP spid="1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80" name="Text Box 4"/>
          <p:cNvSpPr txBox="1">
            <a:spLocks noChangeArrowheads="1"/>
          </p:cNvSpPr>
          <p:nvPr/>
        </p:nvSpPr>
        <p:spPr bwMode="auto">
          <a:xfrm>
            <a:off x="285720" y="1785926"/>
            <a:ext cx="7056438" cy="584775"/>
          </a:xfrm>
          <a:prstGeom prst="rect">
            <a:avLst/>
          </a:prstGeom>
          <a:noFill/>
          <a:ln w="9525">
            <a:noFill/>
            <a:miter lim="800000"/>
            <a:headEnd/>
            <a:tailEnd/>
          </a:ln>
          <a:effectLst/>
        </p:spPr>
        <p:txBody>
          <a:bodyPr>
            <a:spAutoFit/>
          </a:bodyPr>
          <a:lstStyle/>
          <a:p>
            <a:pPr eaLnBrk="1" hangingPunct="1">
              <a:spcBef>
                <a:spcPct val="50000"/>
              </a:spcBef>
            </a:pPr>
            <a:r>
              <a:rPr kumimoji="1" lang="en-US" altLang="zh-CN" sz="3200" b="1" dirty="0" smtClean="0">
                <a:latin typeface="宋体" charset="-122"/>
              </a:rPr>
              <a:t>1</a:t>
            </a:r>
            <a:r>
              <a:rPr kumimoji="1" lang="zh-CN" altLang="en-US" sz="3200" b="1" dirty="0" smtClean="0">
                <a:latin typeface="宋体" charset="-122"/>
              </a:rPr>
              <a:t>、天赋人权</a:t>
            </a:r>
            <a:r>
              <a:rPr kumimoji="1" lang="zh-CN" altLang="en-US" sz="3200" b="1" dirty="0">
                <a:latin typeface="宋体" charset="-122"/>
              </a:rPr>
              <a:t>说：平等权</a:t>
            </a:r>
          </a:p>
        </p:txBody>
      </p:sp>
      <p:sp>
        <p:nvSpPr>
          <p:cNvPr id="101381" name="Text Box 5"/>
          <p:cNvSpPr txBox="1">
            <a:spLocks noChangeArrowheads="1"/>
          </p:cNvSpPr>
          <p:nvPr/>
        </p:nvSpPr>
        <p:spPr bwMode="auto">
          <a:xfrm>
            <a:off x="357158" y="2500306"/>
            <a:ext cx="8640763" cy="1231106"/>
          </a:xfrm>
          <a:prstGeom prst="rect">
            <a:avLst/>
          </a:prstGeom>
          <a:noFill/>
          <a:ln w="9525">
            <a:noFill/>
            <a:miter lim="800000"/>
            <a:headEnd/>
            <a:tailEnd/>
          </a:ln>
          <a:effectLst/>
        </p:spPr>
        <p:txBody>
          <a:bodyPr>
            <a:spAutoFit/>
          </a:bodyPr>
          <a:lstStyle/>
          <a:p>
            <a:pPr eaLnBrk="1" hangingPunct="1">
              <a:spcBef>
                <a:spcPct val="50000"/>
              </a:spcBef>
            </a:pPr>
            <a:r>
              <a:rPr kumimoji="1" lang="en-US" altLang="zh-CN" sz="3200" b="1" dirty="0" smtClean="0">
                <a:latin typeface="宋体" charset="-122"/>
              </a:rPr>
              <a:t>2</a:t>
            </a:r>
            <a:r>
              <a:rPr kumimoji="1" lang="zh-CN" altLang="en-US" sz="3200" b="1" dirty="0" smtClean="0">
                <a:latin typeface="宋体" charset="-122"/>
              </a:rPr>
              <a:t>、保障人权：</a:t>
            </a:r>
            <a:endParaRPr kumimoji="1" lang="en-US" altLang="zh-CN" sz="3200" b="1" dirty="0" smtClean="0">
              <a:latin typeface="宋体" charset="-122"/>
            </a:endParaRPr>
          </a:p>
          <a:p>
            <a:pPr eaLnBrk="1" hangingPunct="1">
              <a:spcBef>
                <a:spcPct val="50000"/>
              </a:spcBef>
            </a:pPr>
            <a:r>
              <a:rPr kumimoji="1" lang="zh-CN" altLang="en-US" sz="2800" b="1" dirty="0" smtClean="0">
                <a:latin typeface="宋体" charset="-122"/>
              </a:rPr>
              <a:t>（</a:t>
            </a:r>
            <a:r>
              <a:rPr kumimoji="1" lang="en-US" altLang="zh-CN" sz="2800" b="1" dirty="0" smtClean="0">
                <a:latin typeface="宋体" charset="-122"/>
              </a:rPr>
              <a:t>1</a:t>
            </a:r>
            <a:r>
              <a:rPr kumimoji="1" lang="zh-CN" altLang="en-US" sz="2800" b="1" dirty="0" smtClean="0">
                <a:latin typeface="宋体" charset="-122"/>
              </a:rPr>
              <a:t>）社会</a:t>
            </a:r>
            <a:r>
              <a:rPr kumimoji="1" lang="zh-CN" altLang="en-US" sz="2800" b="1" dirty="0">
                <a:latin typeface="宋体" charset="-122"/>
              </a:rPr>
              <a:t>契约论：人生而自由平等</a:t>
            </a:r>
          </a:p>
        </p:txBody>
      </p:sp>
      <p:sp>
        <p:nvSpPr>
          <p:cNvPr id="101382" name="Text Box 6"/>
          <p:cNvSpPr txBox="1">
            <a:spLocks noChangeArrowheads="1"/>
          </p:cNvSpPr>
          <p:nvPr/>
        </p:nvSpPr>
        <p:spPr bwMode="auto">
          <a:xfrm>
            <a:off x="214282" y="3929066"/>
            <a:ext cx="9288463" cy="523220"/>
          </a:xfrm>
          <a:prstGeom prst="rect">
            <a:avLst/>
          </a:prstGeom>
          <a:noFill/>
          <a:ln w="9525">
            <a:noFill/>
            <a:miter lim="800000"/>
            <a:headEnd/>
            <a:tailEnd/>
          </a:ln>
          <a:effectLst/>
        </p:spPr>
        <p:txBody>
          <a:bodyPr>
            <a:spAutoFit/>
          </a:bodyPr>
          <a:lstStyle/>
          <a:p>
            <a:pPr eaLnBrk="1" hangingPunct="1"/>
            <a:r>
              <a:rPr kumimoji="1" lang="zh-CN" altLang="en-US" sz="2800" b="1" dirty="0" smtClean="0">
                <a:latin typeface="宋体" charset="-122"/>
              </a:rPr>
              <a:t> （</a:t>
            </a:r>
            <a:r>
              <a:rPr kumimoji="1" lang="en-US" altLang="zh-CN" sz="2800" b="1" dirty="0" smtClean="0">
                <a:latin typeface="宋体" charset="-122"/>
              </a:rPr>
              <a:t>2</a:t>
            </a:r>
            <a:r>
              <a:rPr kumimoji="1" lang="zh-CN" altLang="en-US" sz="2800" b="1" dirty="0" smtClean="0">
                <a:latin typeface="宋体" charset="-122"/>
              </a:rPr>
              <a:t>）人民</a:t>
            </a:r>
            <a:r>
              <a:rPr kumimoji="1" lang="zh-CN" altLang="en-US" sz="2800" b="1" dirty="0">
                <a:latin typeface="宋体" charset="-122"/>
              </a:rPr>
              <a:t>主权说：国家主权源于人民（民主共和国</a:t>
            </a:r>
            <a:r>
              <a:rPr kumimoji="1" lang="zh-CN" altLang="en-US" sz="2800" dirty="0">
                <a:latin typeface="宋体" charset="-122"/>
              </a:rPr>
              <a:t>）</a:t>
            </a:r>
          </a:p>
        </p:txBody>
      </p:sp>
      <p:sp>
        <p:nvSpPr>
          <p:cNvPr id="101383" name="Text Box 7"/>
          <p:cNvSpPr txBox="1">
            <a:spLocks noChangeArrowheads="1"/>
          </p:cNvSpPr>
          <p:nvPr/>
        </p:nvSpPr>
        <p:spPr bwMode="auto">
          <a:xfrm>
            <a:off x="0" y="4500570"/>
            <a:ext cx="9685338" cy="523220"/>
          </a:xfrm>
          <a:prstGeom prst="rect">
            <a:avLst/>
          </a:prstGeom>
          <a:noFill/>
          <a:ln w="9525">
            <a:noFill/>
            <a:miter lim="800000"/>
            <a:headEnd/>
            <a:tailEnd/>
          </a:ln>
          <a:effectLst/>
        </p:spPr>
        <p:txBody>
          <a:bodyPr>
            <a:spAutoFit/>
          </a:bodyPr>
          <a:lstStyle/>
          <a:p>
            <a:pPr eaLnBrk="1" hangingPunct="1">
              <a:spcBef>
                <a:spcPct val="50000"/>
              </a:spcBef>
            </a:pPr>
            <a:r>
              <a:rPr kumimoji="1" lang="en-US" altLang="zh-CN" dirty="0">
                <a:latin typeface="宋体" charset="-122"/>
              </a:rPr>
              <a:t>  </a:t>
            </a:r>
            <a:r>
              <a:rPr kumimoji="1" lang="en-US" altLang="zh-CN" dirty="0" smtClean="0">
                <a:latin typeface="宋体" charset="-122"/>
              </a:rPr>
              <a:t>  </a:t>
            </a:r>
            <a:r>
              <a:rPr kumimoji="1" lang="zh-CN" altLang="en-US" sz="2800" b="1" dirty="0" smtClean="0">
                <a:latin typeface="宋体" charset="-122"/>
              </a:rPr>
              <a:t>（</a:t>
            </a:r>
            <a:r>
              <a:rPr kumimoji="1" lang="en-US" altLang="zh-CN" sz="2800" b="1" dirty="0" smtClean="0">
                <a:latin typeface="宋体" charset="-122"/>
              </a:rPr>
              <a:t>3</a:t>
            </a:r>
            <a:r>
              <a:rPr kumimoji="1" lang="zh-CN" altLang="en-US" sz="2800" b="1" dirty="0" smtClean="0">
                <a:latin typeface="宋体" charset="-122"/>
              </a:rPr>
              <a:t>）革命</a:t>
            </a:r>
            <a:r>
              <a:rPr kumimoji="1" lang="zh-CN" altLang="en-US" sz="2800" b="1" dirty="0">
                <a:latin typeface="宋体" charset="-122"/>
              </a:rPr>
              <a:t>权利说：人民有权推翻暴君（反封建专制）</a:t>
            </a:r>
          </a:p>
        </p:txBody>
      </p:sp>
      <p:sp>
        <p:nvSpPr>
          <p:cNvPr id="101385" name="Rectangle 9"/>
          <p:cNvSpPr>
            <a:spLocks noChangeArrowheads="1"/>
          </p:cNvSpPr>
          <p:nvPr/>
        </p:nvSpPr>
        <p:spPr bwMode="auto">
          <a:xfrm>
            <a:off x="0" y="1142984"/>
            <a:ext cx="3535359" cy="584775"/>
          </a:xfrm>
          <a:prstGeom prst="rect">
            <a:avLst/>
          </a:prstGeom>
          <a:noFill/>
          <a:ln w="9525">
            <a:noFill/>
            <a:miter lim="800000"/>
            <a:headEnd/>
            <a:tailEnd/>
          </a:ln>
          <a:effectLst/>
        </p:spPr>
        <p:txBody>
          <a:bodyPr wrap="square">
            <a:spAutoFit/>
          </a:bodyPr>
          <a:lstStyle/>
          <a:p>
            <a:pPr eaLnBrk="1" hangingPunct="1"/>
            <a:r>
              <a:rPr kumimoji="1" lang="zh-CN" altLang="en-US" sz="3200" b="1" dirty="0" smtClean="0">
                <a:latin typeface="Arial" charset="0"/>
              </a:rPr>
              <a:t>（二）、</a:t>
            </a:r>
            <a:r>
              <a:rPr kumimoji="1" lang="zh-CN" altLang="en-US" sz="3200" b="1" dirty="0">
                <a:latin typeface="Arial" charset="0"/>
              </a:rPr>
              <a:t>内容：</a:t>
            </a:r>
          </a:p>
        </p:txBody>
      </p:sp>
      <p:sp>
        <p:nvSpPr>
          <p:cNvPr id="101398" name="Oval 22" descr="906289dda78ffc275882dd7b1">
            <a:hlinkClick r:id="rId2" action="ppaction://hlinksldjump"/>
          </p:cNvPr>
          <p:cNvSpPr>
            <a:spLocks noChangeArrowheads="1"/>
          </p:cNvSpPr>
          <p:nvPr/>
        </p:nvSpPr>
        <p:spPr bwMode="auto">
          <a:xfrm>
            <a:off x="304800" y="152400"/>
            <a:ext cx="1447800" cy="990600"/>
          </a:xfrm>
          <a:prstGeom prst="ellipse">
            <a:avLst/>
          </a:prstGeom>
          <a:blipFill dpi="0" rotWithShape="0">
            <a:blip r:embed="rId3"/>
            <a:srcRect/>
            <a:stretch>
              <a:fillRect/>
            </a:stretch>
          </a:blipFill>
          <a:ln w="9525" algn="ctr">
            <a:solidFill>
              <a:schemeClr val="tx1"/>
            </a:solidFill>
            <a:round/>
            <a:headEnd/>
            <a:tailEnd/>
          </a:ln>
          <a:effectLst/>
        </p:spPr>
        <p:txBody>
          <a:bodyPr wrap="none" anchor="ctr"/>
          <a:lstStyle/>
          <a:p>
            <a:endParaRPr lang="zh-CN" altLang="en-US"/>
          </a:p>
        </p:txBody>
      </p:sp>
      <p:sp>
        <p:nvSpPr>
          <p:cNvPr id="8" name="矩形 7"/>
          <p:cNvSpPr/>
          <p:nvPr/>
        </p:nvSpPr>
        <p:spPr>
          <a:xfrm>
            <a:off x="1071538" y="5214950"/>
            <a:ext cx="6500858"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600" dirty="0" smtClean="0"/>
              <a:t>卢梭被誉为人民主权的捍卫者</a:t>
            </a:r>
            <a:endParaRPr lang="zh-CN" alt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501" name="Rectangle 5"/>
          <p:cNvSpPr>
            <a:spLocks noGrp="1"/>
          </p:cNvSpPr>
          <p:nvPr>
            <p:ph type="title"/>
          </p:nvPr>
        </p:nvSpPr>
        <p:spPr>
          <a:xfrm>
            <a:off x="214282" y="1000108"/>
            <a:ext cx="8572560" cy="3581400"/>
          </a:xfrm>
        </p:spPr>
        <p:txBody>
          <a:bodyPr/>
          <a:lstStyle/>
          <a:p>
            <a:pPr algn="l"/>
            <a:r>
              <a:rPr lang="zh-CN" altLang="en-US" sz="3600" b="1" dirty="0" smtClean="0">
                <a:solidFill>
                  <a:srgbClr val="FF3300"/>
                </a:solidFill>
              </a:rPr>
              <a:t>（三）、</a:t>
            </a:r>
            <a:r>
              <a:rPr lang="zh-CN" altLang="en-US" sz="3600" b="1" dirty="0">
                <a:solidFill>
                  <a:srgbClr val="FF3300"/>
                </a:solidFill>
              </a:rPr>
              <a:t>历史影响：</a:t>
            </a:r>
            <a:r>
              <a:rPr lang="zh-CN" altLang="en-US" sz="2800" dirty="0"/>
              <a:t/>
            </a:r>
            <a:br>
              <a:rPr lang="zh-CN" altLang="en-US" sz="2800" dirty="0"/>
            </a:br>
            <a:r>
              <a:rPr lang="zh-CN" altLang="en-US" sz="2800" dirty="0" smtClean="0"/>
              <a:t>  </a:t>
            </a:r>
            <a:r>
              <a:rPr lang="zh-CN" altLang="en-US" sz="2800" b="1" dirty="0" smtClean="0">
                <a:solidFill>
                  <a:srgbClr val="0000FF"/>
                </a:solidFill>
              </a:rPr>
              <a:t>理论上</a:t>
            </a:r>
            <a:r>
              <a:rPr lang="zh-CN" altLang="en-US" sz="2800" b="1" dirty="0">
                <a:solidFill>
                  <a:srgbClr val="0000FF"/>
                </a:solidFill>
              </a:rPr>
              <a:t>：</a:t>
            </a:r>
            <a:r>
              <a:rPr lang="zh-CN" altLang="en-US" sz="2800" b="1" dirty="0"/>
              <a:t>是反对君主专制制度、反对封建</a:t>
            </a:r>
            <a:r>
              <a:rPr lang="zh-CN" altLang="en-US" sz="2800" b="1" dirty="0" smtClean="0"/>
              <a:t>统治，                       争取</a:t>
            </a:r>
            <a:r>
              <a:rPr lang="zh-CN" altLang="en-US" sz="2800" b="1" dirty="0"/>
              <a:t>自由解放的强大思想武器。</a:t>
            </a:r>
            <a:r>
              <a:rPr lang="zh-CN" altLang="en-US" sz="3200" b="1" dirty="0"/>
              <a:t/>
            </a:r>
            <a:br>
              <a:rPr lang="zh-CN" altLang="en-US" sz="3200" b="1" dirty="0"/>
            </a:br>
            <a:endParaRPr lang="zh-CN" altLang="en-US" sz="3200" b="1" dirty="0"/>
          </a:p>
        </p:txBody>
      </p:sp>
      <p:sp>
        <p:nvSpPr>
          <p:cNvPr id="106506" name="Oval 10" descr="906289dda78ffc275882dd7b1">
            <a:hlinkClick r:id="rId2" action="ppaction://hlinksldjump"/>
          </p:cNvPr>
          <p:cNvSpPr>
            <a:spLocks noChangeArrowheads="1"/>
          </p:cNvSpPr>
          <p:nvPr/>
        </p:nvSpPr>
        <p:spPr bwMode="auto">
          <a:xfrm>
            <a:off x="304800" y="152400"/>
            <a:ext cx="1447800" cy="990600"/>
          </a:xfrm>
          <a:prstGeom prst="ellipse">
            <a:avLst/>
          </a:prstGeom>
          <a:blipFill dpi="0" rotWithShape="0">
            <a:blip r:embed="rId3"/>
            <a:srcRect/>
            <a:stretch>
              <a:fillRect/>
            </a:stretch>
          </a:blipFill>
          <a:ln w="9525" algn="ctr">
            <a:solidFill>
              <a:schemeClr val="tx1"/>
            </a:solidFill>
            <a:round/>
            <a:headEnd/>
            <a:tailEnd/>
          </a:ln>
          <a:effectLst/>
        </p:spPr>
        <p:txBody>
          <a:bodyPr wrap="none" anchor="ctr"/>
          <a:lstStyle/>
          <a:p>
            <a:endParaRPr lang="zh-CN" altLang="en-US"/>
          </a:p>
        </p:txBody>
      </p:sp>
      <p:sp>
        <p:nvSpPr>
          <p:cNvPr id="4" name="矩形 3"/>
          <p:cNvSpPr/>
          <p:nvPr/>
        </p:nvSpPr>
        <p:spPr>
          <a:xfrm>
            <a:off x="285720" y="3286124"/>
            <a:ext cx="8572560" cy="1384995"/>
          </a:xfrm>
          <a:prstGeom prst="rect">
            <a:avLst/>
          </a:prstGeom>
        </p:spPr>
        <p:txBody>
          <a:bodyPr wrap="square">
            <a:spAutoFit/>
          </a:bodyPr>
          <a:lstStyle/>
          <a:p>
            <a:r>
              <a:rPr lang="zh-CN" altLang="en-US" sz="2800" b="1" dirty="0" smtClean="0">
                <a:solidFill>
                  <a:srgbClr val="0000FF"/>
                </a:solidFill>
              </a:rPr>
              <a:t>实践上</a:t>
            </a:r>
            <a:endParaRPr lang="en-US" altLang="zh-CN" sz="2800" b="1" dirty="0" smtClean="0">
              <a:solidFill>
                <a:srgbClr val="0000FF"/>
              </a:solidFill>
            </a:endParaRPr>
          </a:p>
          <a:p>
            <a:r>
              <a:rPr lang="zh-CN" altLang="en-US" sz="2800" b="1" dirty="0" smtClean="0">
                <a:sym typeface="Wingdings" pitchFamily="2" charset="2"/>
              </a:rPr>
              <a:t>（</a:t>
            </a:r>
            <a:r>
              <a:rPr lang="en-US" altLang="zh-CN" sz="2800" b="1" dirty="0" smtClean="0">
                <a:sym typeface="Wingdings" pitchFamily="2" charset="2"/>
              </a:rPr>
              <a:t>1</a:t>
            </a:r>
            <a:r>
              <a:rPr lang="zh-CN" altLang="en-US" sz="2800" b="1" dirty="0" smtClean="0">
                <a:sym typeface="Wingdings" pitchFamily="2" charset="2"/>
              </a:rPr>
              <a:t>）</a:t>
            </a:r>
            <a:r>
              <a:rPr lang="zh-CN" altLang="en-US" sz="2800" b="1" dirty="0" smtClean="0"/>
              <a:t>为美国独立战争、法国大革命提供了理论依据</a:t>
            </a:r>
            <a:endParaRPr lang="en-US" altLang="zh-CN" sz="2800" b="1" dirty="0" smtClean="0"/>
          </a:p>
          <a:p>
            <a:r>
              <a:rPr lang="zh-CN" altLang="en-US" sz="2800" b="1" dirty="0" smtClean="0"/>
              <a:t>（</a:t>
            </a:r>
            <a:r>
              <a:rPr lang="en-US" altLang="zh-CN" sz="2800" b="1" dirty="0" smtClean="0"/>
              <a:t>2</a:t>
            </a:r>
            <a:r>
              <a:rPr lang="zh-CN" altLang="en-US" sz="2800" b="1" dirty="0" smtClean="0"/>
              <a:t>）影响西方国家民主政治的构建和宪政实施。</a:t>
            </a:r>
            <a:endParaRPr lang="zh-CN" altLang="en-US" sz="28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720" y="428604"/>
            <a:ext cx="8443337" cy="523220"/>
          </a:xfrm>
          <a:prstGeom prst="rect">
            <a:avLst/>
          </a:prstGeom>
          <a:noFill/>
        </p:spPr>
        <p:txBody>
          <a:bodyPr wrap="none" rtlCol="0">
            <a:spAutoFit/>
          </a:bodyPr>
          <a:lstStyle/>
          <a:p>
            <a:r>
              <a:rPr lang="zh-CN" altLang="en-US" sz="2800" b="1" dirty="0" smtClean="0"/>
              <a:t>探究一：请根据所学知识归纳三位思想家的共同主张</a:t>
            </a:r>
            <a:endParaRPr lang="zh-CN" altLang="en-US" sz="2800" b="1" dirty="0"/>
          </a:p>
        </p:txBody>
      </p:sp>
      <p:sp>
        <p:nvSpPr>
          <p:cNvPr id="3" name="TextBox 2"/>
          <p:cNvSpPr txBox="1"/>
          <p:nvPr/>
        </p:nvSpPr>
        <p:spPr>
          <a:xfrm>
            <a:off x="0" y="2071678"/>
            <a:ext cx="2855269" cy="584775"/>
          </a:xfrm>
          <a:prstGeom prst="rect">
            <a:avLst/>
          </a:prstGeom>
          <a:noFill/>
        </p:spPr>
        <p:txBody>
          <a:bodyPr wrap="none" rtlCol="0">
            <a:spAutoFit/>
          </a:bodyPr>
          <a:lstStyle/>
          <a:p>
            <a:r>
              <a:rPr lang="en-US" altLang="zh-CN" sz="3200" b="1" dirty="0" smtClean="0">
                <a:solidFill>
                  <a:srgbClr val="FF0000"/>
                </a:solidFill>
              </a:rPr>
              <a:t>1</a:t>
            </a:r>
            <a:r>
              <a:rPr lang="zh-CN" altLang="en-US" sz="3200" b="1" dirty="0" smtClean="0">
                <a:solidFill>
                  <a:srgbClr val="FF0000"/>
                </a:solidFill>
              </a:rPr>
              <a:t>、天赋人权：</a:t>
            </a:r>
            <a:endParaRPr lang="zh-CN" altLang="en-US" sz="3200" b="1" dirty="0">
              <a:solidFill>
                <a:srgbClr val="FF0000"/>
              </a:solidFill>
            </a:endParaRPr>
          </a:p>
        </p:txBody>
      </p:sp>
      <p:sp>
        <p:nvSpPr>
          <p:cNvPr id="4" name="左大括号 3"/>
          <p:cNvSpPr/>
          <p:nvPr/>
        </p:nvSpPr>
        <p:spPr>
          <a:xfrm>
            <a:off x="2857488" y="1643050"/>
            <a:ext cx="500066" cy="1500198"/>
          </a:xfrm>
          <a:prstGeom prst="leftBrace">
            <a:avLst>
              <a:gd name="adj1" fmla="val 0"/>
              <a:gd name="adj2" fmla="val 50000"/>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5" name="TextBox 4"/>
          <p:cNvSpPr txBox="1"/>
          <p:nvPr/>
        </p:nvSpPr>
        <p:spPr>
          <a:xfrm>
            <a:off x="3500430" y="1571612"/>
            <a:ext cx="3057247" cy="523220"/>
          </a:xfrm>
          <a:prstGeom prst="rect">
            <a:avLst/>
          </a:prstGeom>
          <a:noFill/>
        </p:spPr>
        <p:txBody>
          <a:bodyPr wrap="none" rtlCol="0">
            <a:spAutoFit/>
          </a:bodyPr>
          <a:lstStyle/>
          <a:p>
            <a:r>
              <a:rPr lang="zh-CN" altLang="en-US" sz="2800" b="1" dirty="0" smtClean="0"/>
              <a:t>斯宾诺莎：生存权</a:t>
            </a:r>
            <a:endParaRPr lang="zh-CN" altLang="en-US" sz="2800" b="1" dirty="0"/>
          </a:p>
        </p:txBody>
      </p:sp>
      <p:sp>
        <p:nvSpPr>
          <p:cNvPr id="6" name="TextBox 5"/>
          <p:cNvSpPr txBox="1"/>
          <p:nvPr/>
        </p:nvSpPr>
        <p:spPr>
          <a:xfrm>
            <a:off x="3500430" y="2214554"/>
            <a:ext cx="5211683" cy="523220"/>
          </a:xfrm>
          <a:prstGeom prst="rect">
            <a:avLst/>
          </a:prstGeom>
          <a:noFill/>
        </p:spPr>
        <p:txBody>
          <a:bodyPr wrap="none" rtlCol="0">
            <a:spAutoFit/>
          </a:bodyPr>
          <a:lstStyle/>
          <a:p>
            <a:r>
              <a:rPr lang="zh-CN" altLang="en-US" sz="2800" b="1" dirty="0" smtClean="0"/>
              <a:t>洛克：生命权、自由权、财产权</a:t>
            </a:r>
            <a:endParaRPr lang="zh-CN" altLang="en-US" sz="2800" b="1" dirty="0"/>
          </a:p>
        </p:txBody>
      </p:sp>
      <p:sp>
        <p:nvSpPr>
          <p:cNvPr id="7" name="TextBox 6"/>
          <p:cNvSpPr txBox="1"/>
          <p:nvPr/>
        </p:nvSpPr>
        <p:spPr>
          <a:xfrm>
            <a:off x="3500430" y="2786058"/>
            <a:ext cx="2339102" cy="523220"/>
          </a:xfrm>
          <a:prstGeom prst="rect">
            <a:avLst/>
          </a:prstGeom>
          <a:noFill/>
        </p:spPr>
        <p:txBody>
          <a:bodyPr wrap="none" rtlCol="0">
            <a:spAutoFit/>
          </a:bodyPr>
          <a:lstStyle/>
          <a:p>
            <a:r>
              <a:rPr lang="zh-CN" altLang="en-US" sz="2800" b="1" dirty="0" smtClean="0"/>
              <a:t>卢梭：平等权</a:t>
            </a:r>
            <a:endParaRPr lang="zh-CN" altLang="en-US" sz="2800" b="1" dirty="0"/>
          </a:p>
        </p:txBody>
      </p:sp>
      <p:sp>
        <p:nvSpPr>
          <p:cNvPr id="8" name="TextBox 7"/>
          <p:cNvSpPr txBox="1"/>
          <p:nvPr/>
        </p:nvSpPr>
        <p:spPr>
          <a:xfrm>
            <a:off x="0" y="3571876"/>
            <a:ext cx="2451312" cy="584775"/>
          </a:xfrm>
          <a:prstGeom prst="rect">
            <a:avLst/>
          </a:prstGeom>
          <a:noFill/>
        </p:spPr>
        <p:txBody>
          <a:bodyPr wrap="none" rtlCol="0">
            <a:spAutoFit/>
          </a:bodyPr>
          <a:lstStyle/>
          <a:p>
            <a:r>
              <a:rPr lang="en-US" altLang="zh-CN" sz="3200" b="1" dirty="0" smtClean="0">
                <a:solidFill>
                  <a:srgbClr val="FF0000"/>
                </a:solidFill>
                <a:latin typeface="+mn-ea"/>
              </a:rPr>
              <a:t>2</a:t>
            </a:r>
            <a:r>
              <a:rPr lang="zh-CN" altLang="en-US" sz="3200" b="1" dirty="0" smtClean="0">
                <a:solidFill>
                  <a:srgbClr val="FF0000"/>
                </a:solidFill>
                <a:latin typeface="+mn-ea"/>
              </a:rPr>
              <a:t>、社会契约</a:t>
            </a:r>
            <a:endParaRPr lang="zh-CN" altLang="en-US" sz="3200" b="1" dirty="0">
              <a:solidFill>
                <a:srgbClr val="FF0000"/>
              </a:solidFill>
              <a:latin typeface="+mn-ea"/>
            </a:endParaRPr>
          </a:p>
        </p:txBody>
      </p:sp>
      <p:sp>
        <p:nvSpPr>
          <p:cNvPr id="9" name="TextBox 8"/>
          <p:cNvSpPr txBox="1"/>
          <p:nvPr/>
        </p:nvSpPr>
        <p:spPr>
          <a:xfrm>
            <a:off x="0" y="4714884"/>
            <a:ext cx="2855269" cy="584775"/>
          </a:xfrm>
          <a:prstGeom prst="rect">
            <a:avLst/>
          </a:prstGeom>
          <a:noFill/>
        </p:spPr>
        <p:txBody>
          <a:bodyPr wrap="none" rtlCol="0">
            <a:spAutoFit/>
          </a:bodyPr>
          <a:lstStyle/>
          <a:p>
            <a:r>
              <a:rPr lang="en-US" altLang="zh-CN" sz="3200" b="1" dirty="0" smtClean="0">
                <a:solidFill>
                  <a:srgbClr val="FF0000"/>
                </a:solidFill>
              </a:rPr>
              <a:t>3</a:t>
            </a:r>
            <a:r>
              <a:rPr lang="zh-CN" altLang="en-US" sz="3200" b="1" dirty="0" smtClean="0">
                <a:solidFill>
                  <a:srgbClr val="FF0000"/>
                </a:solidFill>
              </a:rPr>
              <a:t>、国家政体：</a:t>
            </a:r>
            <a:endParaRPr lang="zh-CN" altLang="en-US" sz="3200" b="1" dirty="0">
              <a:solidFill>
                <a:srgbClr val="FF0000"/>
              </a:solidFill>
            </a:endParaRPr>
          </a:p>
        </p:txBody>
      </p:sp>
      <p:sp>
        <p:nvSpPr>
          <p:cNvPr id="10" name="左大括号 9"/>
          <p:cNvSpPr/>
          <p:nvPr/>
        </p:nvSpPr>
        <p:spPr>
          <a:xfrm>
            <a:off x="2643174" y="4214818"/>
            <a:ext cx="500066" cy="1500198"/>
          </a:xfrm>
          <a:prstGeom prst="leftBrace">
            <a:avLst>
              <a:gd name="adj1" fmla="val 0"/>
              <a:gd name="adj2" fmla="val 50000"/>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1" name="矩形 10"/>
          <p:cNvSpPr/>
          <p:nvPr/>
        </p:nvSpPr>
        <p:spPr>
          <a:xfrm>
            <a:off x="3500430" y="4000504"/>
            <a:ext cx="3430747" cy="523220"/>
          </a:xfrm>
          <a:prstGeom prst="rect">
            <a:avLst/>
          </a:prstGeom>
        </p:spPr>
        <p:txBody>
          <a:bodyPr wrap="none">
            <a:spAutoFit/>
          </a:bodyPr>
          <a:lstStyle/>
          <a:p>
            <a:r>
              <a:rPr lang="zh-CN" altLang="en-US" sz="2800" b="1" dirty="0" smtClean="0"/>
              <a:t>斯宾诺莎：民主政体</a:t>
            </a:r>
            <a:endParaRPr lang="zh-CN" altLang="en-US" sz="2800" b="1" dirty="0"/>
          </a:p>
        </p:txBody>
      </p:sp>
      <p:sp>
        <p:nvSpPr>
          <p:cNvPr id="12" name="矩形 11"/>
          <p:cNvSpPr/>
          <p:nvPr/>
        </p:nvSpPr>
        <p:spPr>
          <a:xfrm>
            <a:off x="3571868" y="4786322"/>
            <a:ext cx="3070071" cy="523220"/>
          </a:xfrm>
          <a:prstGeom prst="rect">
            <a:avLst/>
          </a:prstGeom>
        </p:spPr>
        <p:txBody>
          <a:bodyPr wrap="none">
            <a:spAutoFit/>
          </a:bodyPr>
          <a:lstStyle/>
          <a:p>
            <a:r>
              <a:rPr lang="zh-CN" altLang="en-US" sz="2800" b="1" dirty="0" smtClean="0"/>
              <a:t>洛克：君主立宪制</a:t>
            </a:r>
            <a:endParaRPr lang="zh-CN" altLang="en-US" sz="2800" dirty="0"/>
          </a:p>
        </p:txBody>
      </p:sp>
      <p:sp>
        <p:nvSpPr>
          <p:cNvPr id="13" name="矩形 12"/>
          <p:cNvSpPr/>
          <p:nvPr/>
        </p:nvSpPr>
        <p:spPr>
          <a:xfrm>
            <a:off x="3643306" y="5500702"/>
            <a:ext cx="2709396" cy="523220"/>
          </a:xfrm>
          <a:prstGeom prst="rect">
            <a:avLst/>
          </a:prstGeom>
        </p:spPr>
        <p:txBody>
          <a:bodyPr wrap="none">
            <a:spAutoFit/>
          </a:bodyPr>
          <a:lstStyle/>
          <a:p>
            <a:r>
              <a:rPr lang="zh-CN" altLang="en-US" sz="2800" b="1" dirty="0" smtClean="0"/>
              <a:t>卢梭：民主共和</a:t>
            </a:r>
            <a:endParaRPr lang="zh-CN" altLang="en-US" sz="2800" dirty="0"/>
          </a:p>
        </p:txBody>
      </p:sp>
      <p:sp>
        <p:nvSpPr>
          <p:cNvPr id="14" name="矩形 13"/>
          <p:cNvSpPr/>
          <p:nvPr/>
        </p:nvSpPr>
        <p:spPr>
          <a:xfrm>
            <a:off x="285720" y="1857364"/>
            <a:ext cx="8858280" cy="25003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dirty="0" smtClean="0"/>
              <a:t>              </a:t>
            </a:r>
            <a:r>
              <a:rPr lang="zh-CN" altLang="en-US" sz="3200" b="1" dirty="0" smtClean="0"/>
              <a:t>近代的民主思想的演进，是一代又一代  先进的知识分子，在继承前人思想基础上，不断发展完善，最终成为近代历史发展的主流思想</a:t>
            </a:r>
            <a:endParaRPr lang="zh-CN" altLang="en-US"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linds(horizontal)">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Effect transition="in" filter="blinds(horizontal)">
                                      <p:cBhvr>
                                        <p:cTn id="15" dur="500"/>
                                        <p:tgtEl>
                                          <p:spTgt spid="5">
                                            <p:txEl>
                                              <p:pRg st="0" end="0"/>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6">
                                            <p:txEl>
                                              <p:pRg st="0" end="0"/>
                                            </p:txEl>
                                          </p:spTgt>
                                        </p:tgtEl>
                                        <p:attrNameLst>
                                          <p:attrName>style.visibility</p:attrName>
                                        </p:attrNameLst>
                                      </p:cBhvr>
                                      <p:to>
                                        <p:strVal val="visible"/>
                                      </p:to>
                                    </p:set>
                                    <p:animEffect transition="in" filter="blinds(horizontal)">
                                      <p:cBhvr>
                                        <p:cTn id="18" dur="500"/>
                                        <p:tgtEl>
                                          <p:spTgt spid="6">
                                            <p:txEl>
                                              <p:pRg st="0" end="0"/>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7">
                                            <p:txEl>
                                              <p:pRg st="0" end="0"/>
                                            </p:txEl>
                                          </p:spTgt>
                                        </p:tgtEl>
                                        <p:attrNameLst>
                                          <p:attrName>style.visibility</p:attrName>
                                        </p:attrNameLst>
                                      </p:cBhvr>
                                      <p:to>
                                        <p:strVal val="visible"/>
                                      </p:to>
                                    </p:set>
                                    <p:animEffect transition="in" filter="blinds(horizontal)">
                                      <p:cBhvr>
                                        <p:cTn id="21" dur="500"/>
                                        <p:tgtEl>
                                          <p:spTgt spid="7">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8">
                                            <p:txEl>
                                              <p:pRg st="0" end="0"/>
                                            </p:txEl>
                                          </p:spTgt>
                                        </p:tgtEl>
                                        <p:attrNameLst>
                                          <p:attrName>style.visibility</p:attrName>
                                        </p:attrNameLst>
                                      </p:cBhvr>
                                      <p:to>
                                        <p:strVal val="visible"/>
                                      </p:to>
                                    </p:set>
                                    <p:animEffect transition="in" filter="blinds(horizontal)">
                                      <p:cBhvr>
                                        <p:cTn id="26" dur="500"/>
                                        <p:tgtEl>
                                          <p:spTgt spid="8">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nodeType="clickEffect">
                                  <p:stCondLst>
                                    <p:cond delay="0"/>
                                  </p:stCondLst>
                                  <p:childTnLst>
                                    <p:set>
                                      <p:cBhvr>
                                        <p:cTn id="30" dur="1" fill="hold">
                                          <p:stCondLst>
                                            <p:cond delay="0"/>
                                          </p:stCondLst>
                                        </p:cTn>
                                        <p:tgtEl>
                                          <p:spTgt spid="9">
                                            <p:txEl>
                                              <p:pRg st="0" end="0"/>
                                            </p:txEl>
                                          </p:spTgt>
                                        </p:tgtEl>
                                        <p:attrNameLst>
                                          <p:attrName>style.visibility</p:attrName>
                                        </p:attrNameLst>
                                      </p:cBhvr>
                                      <p:to>
                                        <p:strVal val="visible"/>
                                      </p:to>
                                    </p:set>
                                    <p:animEffect transition="in" filter="blinds(horizontal)">
                                      <p:cBhvr>
                                        <p:cTn id="31" dur="500"/>
                                        <p:tgtEl>
                                          <p:spTgt spid="9">
                                            <p:txEl>
                                              <p:pRg st="0" end="0"/>
                                            </p:txEl>
                                          </p:spTgt>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blinds(horizontal)">
                                      <p:cBhvr>
                                        <p:cTn id="34" dur="500"/>
                                        <p:tgtEl>
                                          <p:spTgt spid="10"/>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nodeType="clickEffect">
                                  <p:stCondLst>
                                    <p:cond delay="0"/>
                                  </p:stCondLst>
                                  <p:childTnLst>
                                    <p:set>
                                      <p:cBhvr>
                                        <p:cTn id="38" dur="1" fill="hold">
                                          <p:stCondLst>
                                            <p:cond delay="0"/>
                                          </p:stCondLst>
                                        </p:cTn>
                                        <p:tgtEl>
                                          <p:spTgt spid="11">
                                            <p:txEl>
                                              <p:pRg st="0" end="0"/>
                                            </p:txEl>
                                          </p:spTgt>
                                        </p:tgtEl>
                                        <p:attrNameLst>
                                          <p:attrName>style.visibility</p:attrName>
                                        </p:attrNameLst>
                                      </p:cBhvr>
                                      <p:to>
                                        <p:strVal val="visible"/>
                                      </p:to>
                                    </p:set>
                                    <p:animEffect transition="in" filter="blinds(horizontal)">
                                      <p:cBhvr>
                                        <p:cTn id="39" dur="500"/>
                                        <p:tgtEl>
                                          <p:spTgt spid="11">
                                            <p:txEl>
                                              <p:pRg st="0" end="0"/>
                                            </p:txEl>
                                          </p:spTgt>
                                        </p:tgtEl>
                                      </p:cBhvr>
                                    </p:animEffect>
                                  </p:childTnLst>
                                </p:cTn>
                              </p:par>
                              <p:par>
                                <p:cTn id="40" presetID="3" presetClass="entr" presetSubtype="10" fill="hold" nodeType="withEffect">
                                  <p:stCondLst>
                                    <p:cond delay="0"/>
                                  </p:stCondLst>
                                  <p:childTnLst>
                                    <p:set>
                                      <p:cBhvr>
                                        <p:cTn id="41" dur="1" fill="hold">
                                          <p:stCondLst>
                                            <p:cond delay="0"/>
                                          </p:stCondLst>
                                        </p:cTn>
                                        <p:tgtEl>
                                          <p:spTgt spid="12">
                                            <p:txEl>
                                              <p:pRg st="0" end="0"/>
                                            </p:txEl>
                                          </p:spTgt>
                                        </p:tgtEl>
                                        <p:attrNameLst>
                                          <p:attrName>style.visibility</p:attrName>
                                        </p:attrNameLst>
                                      </p:cBhvr>
                                      <p:to>
                                        <p:strVal val="visible"/>
                                      </p:to>
                                    </p:set>
                                    <p:animEffect transition="in" filter="blinds(horizontal)">
                                      <p:cBhvr>
                                        <p:cTn id="42" dur="500"/>
                                        <p:tgtEl>
                                          <p:spTgt spid="12">
                                            <p:txEl>
                                              <p:pRg st="0" end="0"/>
                                            </p:txEl>
                                          </p:spTgt>
                                        </p:tgtEl>
                                      </p:cBhvr>
                                    </p:animEffect>
                                  </p:childTnLst>
                                </p:cTn>
                              </p:par>
                              <p:par>
                                <p:cTn id="43" presetID="3" presetClass="entr" presetSubtype="10" fill="hold" nodeType="withEffect">
                                  <p:stCondLst>
                                    <p:cond delay="0"/>
                                  </p:stCondLst>
                                  <p:childTnLst>
                                    <p:set>
                                      <p:cBhvr>
                                        <p:cTn id="44" dur="1" fill="hold">
                                          <p:stCondLst>
                                            <p:cond delay="0"/>
                                          </p:stCondLst>
                                        </p:cTn>
                                        <p:tgtEl>
                                          <p:spTgt spid="13">
                                            <p:txEl>
                                              <p:pRg st="0" end="0"/>
                                            </p:txEl>
                                          </p:spTgt>
                                        </p:tgtEl>
                                        <p:attrNameLst>
                                          <p:attrName>style.visibility</p:attrName>
                                        </p:attrNameLst>
                                      </p:cBhvr>
                                      <p:to>
                                        <p:strVal val="visible"/>
                                      </p:to>
                                    </p:set>
                                    <p:animEffect transition="in" filter="blinds(horizontal)">
                                      <p:cBhvr>
                                        <p:cTn id="45" dur="500"/>
                                        <p:tgtEl>
                                          <p:spTgt spid="13">
                                            <p:txEl>
                                              <p:pRg st="0" end="0"/>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grpId="0" nodeType="click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blinds(horizontal)">
                                      <p:cBhvr>
                                        <p:cTn id="5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animBg="1"/>
      <p:bldP spid="1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4857760"/>
            <a:ext cx="8840882" cy="1384995"/>
          </a:xfrm>
          <a:prstGeom prst="rect">
            <a:avLst/>
          </a:prstGeom>
          <a:noFill/>
        </p:spPr>
        <p:txBody>
          <a:bodyPr wrap="none" rtlCol="0">
            <a:spAutoFit/>
          </a:bodyPr>
          <a:lstStyle/>
          <a:p>
            <a:r>
              <a:rPr lang="zh-CN" altLang="en-US" sz="2800" b="1" dirty="0" smtClean="0"/>
              <a:t>探究二：</a:t>
            </a:r>
            <a:r>
              <a:rPr lang="en-US" altLang="zh-CN" sz="2800" b="1" dirty="0" smtClean="0"/>
              <a:t>《</a:t>
            </a:r>
            <a:r>
              <a:rPr lang="zh-CN" altLang="en-US" sz="2800" b="1" dirty="0" smtClean="0"/>
              <a:t>人权宣言</a:t>
            </a:r>
            <a:r>
              <a:rPr lang="en-US" altLang="zh-CN" sz="2800" b="1" dirty="0" smtClean="0"/>
              <a:t>》</a:t>
            </a:r>
            <a:r>
              <a:rPr lang="zh-CN" altLang="en-US" sz="2800" b="1" dirty="0" smtClean="0"/>
              <a:t>是如何继承和发展</a:t>
            </a:r>
            <a:r>
              <a:rPr lang="en-US" altLang="zh-CN" sz="2800" b="1" dirty="0" smtClean="0"/>
              <a:t>《</a:t>
            </a:r>
            <a:r>
              <a:rPr lang="zh-CN" altLang="en-US" sz="2800" b="1" dirty="0" smtClean="0"/>
              <a:t>独立宣言</a:t>
            </a:r>
            <a:r>
              <a:rPr lang="en-US" altLang="zh-CN" sz="2800" b="1" dirty="0" smtClean="0"/>
              <a:t>》</a:t>
            </a:r>
          </a:p>
          <a:p>
            <a:r>
              <a:rPr lang="en-US" altLang="zh-CN" sz="2800" b="1" dirty="0" smtClean="0"/>
              <a:t>                    </a:t>
            </a:r>
            <a:r>
              <a:rPr lang="zh-CN" altLang="en-US" sz="2800" b="1" dirty="0" smtClean="0"/>
              <a:t>的民主精神？</a:t>
            </a:r>
            <a:endParaRPr lang="en-US" altLang="zh-CN" sz="2800" b="1" dirty="0" smtClean="0"/>
          </a:p>
          <a:p>
            <a:r>
              <a:rPr lang="en-US" altLang="zh-CN" sz="2800" b="1" dirty="0" smtClean="0"/>
              <a:t>                </a:t>
            </a:r>
            <a:endParaRPr lang="zh-CN" altLang="en-US" sz="2800" b="1" dirty="0"/>
          </a:p>
        </p:txBody>
      </p:sp>
      <p:sp>
        <p:nvSpPr>
          <p:cNvPr id="3" name="矩形 2"/>
          <p:cNvSpPr/>
          <p:nvPr/>
        </p:nvSpPr>
        <p:spPr>
          <a:xfrm>
            <a:off x="100208" y="142852"/>
            <a:ext cx="9043792" cy="2214578"/>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TextBox 3"/>
          <p:cNvSpPr txBox="1"/>
          <p:nvPr/>
        </p:nvSpPr>
        <p:spPr>
          <a:xfrm>
            <a:off x="285720" y="285728"/>
            <a:ext cx="8572560" cy="1815882"/>
          </a:xfrm>
          <a:prstGeom prst="rect">
            <a:avLst/>
          </a:prstGeom>
          <a:noFill/>
        </p:spPr>
        <p:txBody>
          <a:bodyPr wrap="square" rtlCol="0">
            <a:spAutoFit/>
          </a:bodyPr>
          <a:lstStyle/>
          <a:p>
            <a:r>
              <a:rPr lang="zh-CN" altLang="en-US" sz="2800" b="1" dirty="0" smtClean="0"/>
              <a:t>                        美国</a:t>
            </a:r>
            <a:r>
              <a:rPr lang="en-US" altLang="zh-CN" sz="2800" b="1" dirty="0" smtClean="0"/>
              <a:t>《</a:t>
            </a:r>
            <a:r>
              <a:rPr lang="zh-CN" altLang="en-US" sz="2800" b="1" dirty="0" smtClean="0"/>
              <a:t>独立宣言</a:t>
            </a:r>
            <a:r>
              <a:rPr lang="en-US" altLang="zh-CN" sz="2800" b="1" dirty="0" smtClean="0"/>
              <a:t>》</a:t>
            </a:r>
          </a:p>
          <a:p>
            <a:r>
              <a:rPr lang="zh-CN" altLang="en-US" sz="2800" b="1" dirty="0" smtClean="0"/>
              <a:t>我们认为下面这些真理是不言而喻的：人人生而平等，造物者赋予他们若干不可剥夺的权利，其中包括生命权、自由权和追求幸福的权利。</a:t>
            </a:r>
            <a:endParaRPr lang="zh-CN" altLang="en-US" sz="2800" b="1" dirty="0"/>
          </a:p>
        </p:txBody>
      </p:sp>
      <p:sp>
        <p:nvSpPr>
          <p:cNvPr id="9" name="矩形 8"/>
          <p:cNvSpPr/>
          <p:nvPr/>
        </p:nvSpPr>
        <p:spPr>
          <a:xfrm>
            <a:off x="0" y="2428868"/>
            <a:ext cx="9144000" cy="2428892"/>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dirty="0" smtClean="0"/>
              <a:t>                        </a:t>
            </a:r>
            <a:r>
              <a:rPr lang="zh-CN" altLang="en-US" sz="2800" b="1" dirty="0" smtClean="0">
                <a:solidFill>
                  <a:schemeClr val="tx1"/>
                </a:solidFill>
              </a:rPr>
              <a:t>法国</a:t>
            </a:r>
            <a:r>
              <a:rPr lang="en-US" altLang="zh-CN" sz="2800" b="1" dirty="0" smtClean="0">
                <a:solidFill>
                  <a:schemeClr val="tx1"/>
                </a:solidFill>
              </a:rPr>
              <a:t>《</a:t>
            </a:r>
            <a:r>
              <a:rPr lang="zh-CN" altLang="en-US" sz="2800" b="1" dirty="0" smtClean="0">
                <a:solidFill>
                  <a:schemeClr val="tx1"/>
                </a:solidFill>
              </a:rPr>
              <a:t>人权宣言</a:t>
            </a:r>
            <a:r>
              <a:rPr lang="en-US" altLang="zh-CN" sz="2800" b="1" dirty="0" smtClean="0">
                <a:solidFill>
                  <a:schemeClr val="tx1"/>
                </a:solidFill>
              </a:rPr>
              <a:t>》</a:t>
            </a:r>
          </a:p>
          <a:p>
            <a:r>
              <a:rPr lang="zh-CN" altLang="en-US" sz="2800" b="1" dirty="0" smtClean="0">
                <a:solidFill>
                  <a:srgbClr val="0000FF"/>
                </a:solidFill>
              </a:rPr>
              <a:t>第一条</a:t>
            </a:r>
            <a:r>
              <a:rPr lang="zh-CN" altLang="en-US" sz="2800" b="1" dirty="0" smtClean="0">
                <a:solidFill>
                  <a:schemeClr val="tx1"/>
                </a:solidFill>
              </a:rPr>
              <a:t> 在权利方面，人们生来是而且始终是自由平等的。</a:t>
            </a:r>
            <a:endParaRPr lang="en-US" altLang="zh-CN" sz="2800" b="1" dirty="0" smtClean="0">
              <a:solidFill>
                <a:schemeClr val="tx1"/>
              </a:solidFill>
            </a:endParaRPr>
          </a:p>
          <a:p>
            <a:r>
              <a:rPr lang="zh-CN" altLang="en-US" sz="2800" b="1" dirty="0" smtClean="0">
                <a:solidFill>
                  <a:srgbClr val="0000FF"/>
                </a:solidFill>
              </a:rPr>
              <a:t>第二条</a:t>
            </a:r>
            <a:r>
              <a:rPr lang="zh-CN" altLang="en-US" sz="2800" b="1" dirty="0" smtClean="0">
                <a:solidFill>
                  <a:schemeClr val="tx1"/>
                </a:solidFill>
              </a:rPr>
              <a:t> 任何政治结合的目的都在于保存人的自然的和不可动摇的权利。这些权利就是自由、财产、安全和反抗压迫。</a:t>
            </a:r>
            <a:endParaRPr lang="zh-CN" altLang="en-US" sz="2800" b="1" dirty="0">
              <a:solidFill>
                <a:schemeClr val="tx1"/>
              </a:solidFill>
            </a:endParaRPr>
          </a:p>
        </p:txBody>
      </p:sp>
      <p:sp>
        <p:nvSpPr>
          <p:cNvPr id="11" name="TextBox 10"/>
          <p:cNvSpPr txBox="1"/>
          <p:nvPr/>
        </p:nvSpPr>
        <p:spPr>
          <a:xfrm>
            <a:off x="571472" y="5715016"/>
            <a:ext cx="5777544" cy="523220"/>
          </a:xfrm>
          <a:prstGeom prst="rect">
            <a:avLst/>
          </a:prstGeom>
          <a:noFill/>
        </p:spPr>
        <p:txBody>
          <a:bodyPr wrap="none" rtlCol="0">
            <a:spAutoFit/>
          </a:bodyPr>
          <a:lstStyle/>
          <a:p>
            <a:r>
              <a:rPr lang="en-US" altLang="zh-CN" sz="2800" b="1" dirty="0" smtClean="0">
                <a:solidFill>
                  <a:srgbClr val="FF0000"/>
                </a:solidFill>
              </a:rPr>
              <a:t>1</a:t>
            </a:r>
            <a:r>
              <a:rPr lang="zh-CN" altLang="en-US" sz="2800" b="1" dirty="0" smtClean="0">
                <a:solidFill>
                  <a:srgbClr val="FF0000"/>
                </a:solidFill>
              </a:rPr>
              <a:t>、发展了平等权（始终是平等的）</a:t>
            </a:r>
            <a:endParaRPr lang="zh-CN" altLang="en-US" sz="2800" b="1" dirty="0">
              <a:solidFill>
                <a:srgbClr val="FF0000"/>
              </a:solidFill>
            </a:endParaRPr>
          </a:p>
        </p:txBody>
      </p:sp>
      <p:sp>
        <p:nvSpPr>
          <p:cNvPr id="12" name="TextBox 11"/>
          <p:cNvSpPr txBox="1"/>
          <p:nvPr/>
        </p:nvSpPr>
        <p:spPr>
          <a:xfrm>
            <a:off x="571472" y="6143644"/>
            <a:ext cx="7548861" cy="523220"/>
          </a:xfrm>
          <a:prstGeom prst="rect">
            <a:avLst/>
          </a:prstGeom>
          <a:noFill/>
        </p:spPr>
        <p:txBody>
          <a:bodyPr wrap="none" rtlCol="0">
            <a:spAutoFit/>
          </a:bodyPr>
          <a:lstStyle/>
          <a:p>
            <a:r>
              <a:rPr lang="en-US" altLang="zh-CN" sz="2800" b="1" dirty="0" smtClean="0">
                <a:solidFill>
                  <a:srgbClr val="FF0000"/>
                </a:solidFill>
              </a:rPr>
              <a:t>2</a:t>
            </a:r>
            <a:r>
              <a:rPr lang="zh-CN" altLang="en-US" sz="2800" b="1" dirty="0" smtClean="0">
                <a:solidFill>
                  <a:srgbClr val="FF0000"/>
                </a:solidFill>
              </a:rPr>
              <a:t>、发展了天赋人权（财产、安全和反抗压迫）</a:t>
            </a:r>
            <a:endParaRPr lang="zh-CN" altLang="en-US" sz="2800" b="1" dirty="0">
              <a:solidFill>
                <a:srgbClr val="FF0000"/>
              </a:solidFill>
            </a:endParaRPr>
          </a:p>
        </p:txBody>
      </p:sp>
      <p:cxnSp>
        <p:nvCxnSpPr>
          <p:cNvPr id="15" name="直接连接符 14"/>
          <p:cNvCxnSpPr/>
          <p:nvPr/>
        </p:nvCxnSpPr>
        <p:spPr>
          <a:xfrm>
            <a:off x="5929322" y="3357562"/>
            <a:ext cx="714380" cy="1588"/>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a:off x="5857884" y="4286256"/>
            <a:ext cx="3071834" cy="1588"/>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linds(horizontal)">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1">
                                            <p:txEl>
                                              <p:pRg st="0" end="0"/>
                                            </p:txEl>
                                          </p:spTgt>
                                        </p:tgtEl>
                                        <p:attrNameLst>
                                          <p:attrName>style.visibility</p:attrName>
                                        </p:attrNameLst>
                                      </p:cBhvr>
                                      <p:to>
                                        <p:strVal val="visible"/>
                                      </p:to>
                                    </p:set>
                                    <p:animEffect transition="in" filter="blinds(horizontal)">
                                      <p:cBhvr>
                                        <p:cTn id="12" dur="500"/>
                                        <p:tgtEl>
                                          <p:spTgt spid="1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blinds(horizontal)">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2">
                                            <p:txEl>
                                              <p:pRg st="0" end="0"/>
                                            </p:txEl>
                                          </p:spTgt>
                                        </p:tgtEl>
                                        <p:attrNameLst>
                                          <p:attrName>style.visibility</p:attrName>
                                        </p:attrNameLst>
                                      </p:cBhvr>
                                      <p:to>
                                        <p:strVal val="visible"/>
                                      </p:to>
                                    </p:set>
                                    <p:animEffect transition="in" filter="blinds(horizontal)">
                                      <p:cBhvr>
                                        <p:cTn id="22" dur="5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14282" y="285728"/>
            <a:ext cx="8501122" cy="2714644"/>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TextBox 2"/>
          <p:cNvSpPr txBox="1"/>
          <p:nvPr/>
        </p:nvSpPr>
        <p:spPr>
          <a:xfrm>
            <a:off x="341590" y="500042"/>
            <a:ext cx="8802410" cy="2246769"/>
          </a:xfrm>
          <a:prstGeom prst="rect">
            <a:avLst/>
          </a:prstGeom>
          <a:noFill/>
        </p:spPr>
        <p:txBody>
          <a:bodyPr wrap="none" rtlCol="0">
            <a:spAutoFit/>
          </a:bodyPr>
          <a:lstStyle/>
          <a:p>
            <a:r>
              <a:rPr lang="zh-CN" altLang="en-US" dirty="0" smtClean="0"/>
              <a:t>                                                </a:t>
            </a:r>
            <a:r>
              <a:rPr lang="en-US" altLang="zh-CN" sz="2800" b="1" dirty="0" smtClean="0"/>
              <a:t>《</a:t>
            </a:r>
            <a:r>
              <a:rPr lang="zh-CN" altLang="en-US" sz="2800" b="1" dirty="0" smtClean="0"/>
              <a:t>临时约法</a:t>
            </a:r>
            <a:r>
              <a:rPr lang="en-US" altLang="zh-CN" sz="2800" b="1" dirty="0" smtClean="0"/>
              <a:t>》</a:t>
            </a:r>
          </a:p>
          <a:p>
            <a:r>
              <a:rPr lang="zh-CN" altLang="en-US" sz="2800" b="1" dirty="0" smtClean="0"/>
              <a:t>中华民国之主权属于国民全体；国内各民族一律平等；</a:t>
            </a:r>
            <a:endParaRPr lang="en-US" altLang="zh-CN" sz="2800" b="1" dirty="0" smtClean="0"/>
          </a:p>
          <a:p>
            <a:r>
              <a:rPr lang="zh-CN" altLang="en-US" sz="2800" b="1" dirty="0" smtClean="0"/>
              <a:t>国民有人身、居住、言论、出版、集会、宗教信仰等</a:t>
            </a:r>
            <a:endParaRPr lang="en-US" altLang="zh-CN" sz="2800" b="1" dirty="0" smtClean="0"/>
          </a:p>
          <a:p>
            <a:r>
              <a:rPr lang="zh-CN" altLang="en-US" sz="2800" b="1" dirty="0" smtClean="0"/>
              <a:t>自由；国民有选举和被选举的权利；参议院有立法权，</a:t>
            </a:r>
            <a:endParaRPr lang="en-US" altLang="zh-CN" sz="2800" b="1" dirty="0" smtClean="0"/>
          </a:p>
          <a:p>
            <a:r>
              <a:rPr lang="zh-CN" altLang="en-US" sz="2800" b="1" dirty="0" smtClean="0"/>
              <a:t>有弹劾总统的权力。</a:t>
            </a:r>
            <a:endParaRPr lang="zh-CN" altLang="en-US" sz="2800" b="1" dirty="0"/>
          </a:p>
        </p:txBody>
      </p:sp>
      <p:sp>
        <p:nvSpPr>
          <p:cNvPr id="4" name="TextBox 3"/>
          <p:cNvSpPr txBox="1"/>
          <p:nvPr/>
        </p:nvSpPr>
        <p:spPr>
          <a:xfrm>
            <a:off x="0" y="3143248"/>
            <a:ext cx="8840882" cy="954107"/>
          </a:xfrm>
          <a:prstGeom prst="rect">
            <a:avLst/>
          </a:prstGeom>
          <a:noFill/>
        </p:spPr>
        <p:txBody>
          <a:bodyPr wrap="none" rtlCol="0">
            <a:spAutoFit/>
          </a:bodyPr>
          <a:lstStyle/>
          <a:p>
            <a:r>
              <a:rPr lang="zh-CN" altLang="en-US" sz="2800" b="1" dirty="0" smtClean="0"/>
              <a:t>                                     学以致用：</a:t>
            </a:r>
            <a:endParaRPr lang="en-US" altLang="zh-CN" sz="2800" b="1" dirty="0" smtClean="0"/>
          </a:p>
          <a:p>
            <a:r>
              <a:rPr lang="zh-CN" altLang="en-US" sz="2800" b="1" dirty="0" smtClean="0"/>
              <a:t>西方近代的民主思想在</a:t>
            </a:r>
            <a:r>
              <a:rPr lang="en-US" altLang="zh-CN" sz="2800" b="1" dirty="0" smtClean="0"/>
              <a:t>《</a:t>
            </a:r>
            <a:r>
              <a:rPr lang="zh-CN" altLang="en-US" sz="2800" b="1" dirty="0" smtClean="0"/>
              <a:t>临时约法</a:t>
            </a:r>
            <a:r>
              <a:rPr lang="en-US" altLang="zh-CN" sz="2800" b="1" dirty="0" smtClean="0"/>
              <a:t>》</a:t>
            </a:r>
            <a:r>
              <a:rPr lang="zh-CN" altLang="en-US" sz="2800" b="1" dirty="0" smtClean="0"/>
              <a:t>中是如何体现的？</a:t>
            </a:r>
            <a:endParaRPr lang="zh-CN" altLang="en-US" sz="2800" b="1" dirty="0"/>
          </a:p>
        </p:txBody>
      </p:sp>
      <p:cxnSp>
        <p:nvCxnSpPr>
          <p:cNvPr id="5" name="直接连接符 4"/>
          <p:cNvCxnSpPr/>
          <p:nvPr/>
        </p:nvCxnSpPr>
        <p:spPr>
          <a:xfrm>
            <a:off x="2428860" y="1357298"/>
            <a:ext cx="2643206" cy="1588"/>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a:off x="357158" y="1785926"/>
            <a:ext cx="714380" cy="1588"/>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357158" y="2285992"/>
            <a:ext cx="642942" cy="1588"/>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5143504" y="2285992"/>
            <a:ext cx="642942" cy="1588"/>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6357950" y="2285992"/>
            <a:ext cx="928694" cy="1588"/>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1500166" y="2643182"/>
            <a:ext cx="714380" cy="1588"/>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714348" y="4214818"/>
            <a:ext cx="1826141" cy="584775"/>
          </a:xfrm>
          <a:prstGeom prst="rect">
            <a:avLst/>
          </a:prstGeom>
          <a:noFill/>
        </p:spPr>
        <p:txBody>
          <a:bodyPr wrap="square" rtlCol="0">
            <a:spAutoFit/>
          </a:bodyPr>
          <a:lstStyle/>
          <a:p>
            <a:r>
              <a:rPr lang="zh-CN" altLang="en-US" sz="3200" b="1" dirty="0" smtClean="0">
                <a:solidFill>
                  <a:srgbClr val="FF0000"/>
                </a:solidFill>
              </a:rPr>
              <a:t>主权在民</a:t>
            </a:r>
            <a:endParaRPr lang="zh-CN" altLang="en-US" sz="3200" b="1" dirty="0">
              <a:solidFill>
                <a:srgbClr val="FF0000"/>
              </a:solidFill>
            </a:endParaRPr>
          </a:p>
        </p:txBody>
      </p:sp>
      <p:sp>
        <p:nvSpPr>
          <p:cNvPr id="22" name="TextBox 21"/>
          <p:cNvSpPr txBox="1"/>
          <p:nvPr/>
        </p:nvSpPr>
        <p:spPr>
          <a:xfrm>
            <a:off x="714348" y="4786322"/>
            <a:ext cx="1826141" cy="584775"/>
          </a:xfrm>
          <a:prstGeom prst="rect">
            <a:avLst/>
          </a:prstGeom>
          <a:noFill/>
        </p:spPr>
        <p:txBody>
          <a:bodyPr wrap="none" rtlCol="0">
            <a:spAutoFit/>
          </a:bodyPr>
          <a:lstStyle/>
          <a:p>
            <a:r>
              <a:rPr lang="zh-CN" altLang="en-US" sz="3200" b="1" dirty="0" smtClean="0">
                <a:solidFill>
                  <a:srgbClr val="FF0000"/>
                </a:solidFill>
              </a:rPr>
              <a:t>天赋人权</a:t>
            </a:r>
            <a:endParaRPr lang="zh-CN" altLang="en-US" sz="3200" b="1" dirty="0">
              <a:solidFill>
                <a:srgbClr val="FF0000"/>
              </a:solidFill>
            </a:endParaRPr>
          </a:p>
        </p:txBody>
      </p:sp>
      <p:sp>
        <p:nvSpPr>
          <p:cNvPr id="23" name="TextBox 22"/>
          <p:cNvSpPr txBox="1"/>
          <p:nvPr/>
        </p:nvSpPr>
        <p:spPr>
          <a:xfrm>
            <a:off x="714348" y="5357826"/>
            <a:ext cx="1832553" cy="584775"/>
          </a:xfrm>
          <a:prstGeom prst="rect">
            <a:avLst/>
          </a:prstGeom>
          <a:noFill/>
        </p:spPr>
        <p:txBody>
          <a:bodyPr wrap="none" rtlCol="0">
            <a:spAutoFit/>
          </a:bodyPr>
          <a:lstStyle/>
          <a:p>
            <a:r>
              <a:rPr lang="zh-CN" altLang="en-US" sz="3200" b="1" dirty="0" smtClean="0">
                <a:solidFill>
                  <a:srgbClr val="FF0000"/>
                </a:solidFill>
              </a:rPr>
              <a:t>分权学说</a:t>
            </a:r>
            <a:endParaRPr lang="zh-CN" altLang="en-US" sz="32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par>
                                <p:cTn id="13" presetID="3" presetClass="entr" presetSubtype="10" fill="hold"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linds(horizontal)">
                                      <p:cBhvr>
                                        <p:cTn id="15" dur="500"/>
                                        <p:tgtEl>
                                          <p:spTgt spid="9"/>
                                        </p:tgtEl>
                                      </p:cBhvr>
                                    </p:animEffect>
                                  </p:childTnLst>
                                </p:cTn>
                              </p:par>
                              <p:par>
                                <p:cTn id="16" presetID="3" presetClass="entr" presetSubtype="10" fill="hold"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blinds(horizontal)">
                                      <p:cBhvr>
                                        <p:cTn id="18" dur="500"/>
                                        <p:tgtEl>
                                          <p:spTgt spid="11"/>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blinds(horizontal)">
                                      <p:cBhvr>
                                        <p:cTn id="23" dur="500"/>
                                        <p:tgtEl>
                                          <p:spTgt spid="14"/>
                                        </p:tgtEl>
                                      </p:cBhvr>
                                    </p:animEffect>
                                  </p:childTnLst>
                                </p:cTn>
                              </p:par>
                              <p:par>
                                <p:cTn id="24" presetID="3" presetClass="entr" presetSubtype="10" fill="hold" nodeType="with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blinds(horizontal)">
                                      <p:cBhvr>
                                        <p:cTn id="26" dur="500"/>
                                        <p:tgtEl>
                                          <p:spTgt spid="15"/>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nodeType="clickEffect">
                                  <p:stCondLst>
                                    <p:cond delay="0"/>
                                  </p:stCondLst>
                                  <p:childTnLst>
                                    <p:set>
                                      <p:cBhvr>
                                        <p:cTn id="30" dur="1" fill="hold">
                                          <p:stCondLst>
                                            <p:cond delay="0"/>
                                          </p:stCondLst>
                                        </p:cTn>
                                        <p:tgtEl>
                                          <p:spTgt spid="21">
                                            <p:txEl>
                                              <p:pRg st="0" end="0"/>
                                            </p:txEl>
                                          </p:spTgt>
                                        </p:tgtEl>
                                        <p:attrNameLst>
                                          <p:attrName>style.visibility</p:attrName>
                                        </p:attrNameLst>
                                      </p:cBhvr>
                                      <p:to>
                                        <p:strVal val="visible"/>
                                      </p:to>
                                    </p:set>
                                    <p:animEffect transition="in" filter="blinds(horizontal)">
                                      <p:cBhvr>
                                        <p:cTn id="31" dur="500"/>
                                        <p:tgtEl>
                                          <p:spTgt spid="21">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nodeType="clickEffect">
                                  <p:stCondLst>
                                    <p:cond delay="0"/>
                                  </p:stCondLst>
                                  <p:childTnLst>
                                    <p:set>
                                      <p:cBhvr>
                                        <p:cTn id="35" dur="1" fill="hold">
                                          <p:stCondLst>
                                            <p:cond delay="0"/>
                                          </p:stCondLst>
                                        </p:cTn>
                                        <p:tgtEl>
                                          <p:spTgt spid="22">
                                            <p:txEl>
                                              <p:pRg st="0" end="0"/>
                                            </p:txEl>
                                          </p:spTgt>
                                        </p:tgtEl>
                                        <p:attrNameLst>
                                          <p:attrName>style.visibility</p:attrName>
                                        </p:attrNameLst>
                                      </p:cBhvr>
                                      <p:to>
                                        <p:strVal val="visible"/>
                                      </p:to>
                                    </p:set>
                                    <p:animEffect transition="in" filter="blinds(horizontal)">
                                      <p:cBhvr>
                                        <p:cTn id="36" dur="500"/>
                                        <p:tgtEl>
                                          <p:spTgt spid="22">
                                            <p:txEl>
                                              <p:pRg st="0" end="0"/>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nodeType="clickEffect">
                                  <p:stCondLst>
                                    <p:cond delay="0"/>
                                  </p:stCondLst>
                                  <p:childTnLst>
                                    <p:set>
                                      <p:cBhvr>
                                        <p:cTn id="40" dur="1" fill="hold">
                                          <p:stCondLst>
                                            <p:cond delay="0"/>
                                          </p:stCondLst>
                                        </p:cTn>
                                        <p:tgtEl>
                                          <p:spTgt spid="23">
                                            <p:txEl>
                                              <p:pRg st="0" end="0"/>
                                            </p:txEl>
                                          </p:spTgt>
                                        </p:tgtEl>
                                        <p:attrNameLst>
                                          <p:attrName>style.visibility</p:attrName>
                                        </p:attrNameLst>
                                      </p:cBhvr>
                                      <p:to>
                                        <p:strVal val="visible"/>
                                      </p:to>
                                    </p:set>
                                    <p:animEffect transition="in" filter="blinds(horizontal)">
                                      <p:cBhvr>
                                        <p:cTn id="41" dur="500"/>
                                        <p:tgtEl>
                                          <p:spTgt spid="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71472" y="1428736"/>
            <a:ext cx="7858180" cy="2062103"/>
          </a:xfrm>
          <a:prstGeom prst="rect">
            <a:avLst/>
          </a:prstGeom>
        </p:spPr>
        <p:txBody>
          <a:bodyPr wrap="square">
            <a:spAutoFit/>
          </a:bodyPr>
          <a:lstStyle/>
          <a:p>
            <a:r>
              <a:rPr lang="en-US" sz="3200" b="1" dirty="0" smtClean="0"/>
              <a:t>1.</a:t>
            </a:r>
            <a:r>
              <a:rPr lang="zh-CN" altLang="en-US" sz="3200" b="1" dirty="0" smtClean="0"/>
              <a:t>对欧美资产阶级革命起了影响和推动作用；</a:t>
            </a:r>
            <a:endParaRPr lang="en-US" altLang="zh-CN" sz="3200" b="1" dirty="0" smtClean="0"/>
          </a:p>
          <a:p>
            <a:r>
              <a:rPr lang="en-US" sz="3200" b="1" dirty="0" smtClean="0"/>
              <a:t>2</a:t>
            </a:r>
            <a:r>
              <a:rPr lang="zh-CN" altLang="en-US" sz="3200" b="1" dirty="0" smtClean="0"/>
              <a:t>鼓励了中日等亚洲国家仁人志士的斗争；</a:t>
            </a:r>
            <a:endParaRPr lang="en-US" altLang="zh-CN" sz="3200" b="1" dirty="0" smtClean="0"/>
          </a:p>
          <a:p>
            <a:r>
              <a:rPr lang="en-US" sz="3200" b="1" dirty="0" smtClean="0"/>
              <a:t>3.</a:t>
            </a:r>
            <a:r>
              <a:rPr lang="zh-CN" altLang="en-US" sz="3200" b="1" dirty="0" smtClean="0"/>
              <a:t>为西方资本主义政治制度设计出了可行的模式。</a:t>
            </a:r>
            <a:endParaRPr lang="zh-CN" altLang="en-US" sz="3200" b="1" dirty="0"/>
          </a:p>
        </p:txBody>
      </p:sp>
      <p:sp>
        <p:nvSpPr>
          <p:cNvPr id="3" name="TextBox 2"/>
          <p:cNvSpPr txBox="1"/>
          <p:nvPr/>
        </p:nvSpPr>
        <p:spPr>
          <a:xfrm>
            <a:off x="857224" y="714356"/>
            <a:ext cx="4817344" cy="646331"/>
          </a:xfrm>
          <a:prstGeom prst="rect">
            <a:avLst/>
          </a:prstGeom>
          <a:noFill/>
        </p:spPr>
        <p:txBody>
          <a:bodyPr wrap="none" rtlCol="0">
            <a:spAutoFit/>
          </a:bodyPr>
          <a:lstStyle/>
          <a:p>
            <a:r>
              <a:rPr lang="zh-CN" altLang="en-US" sz="3600" b="1" dirty="0" smtClean="0"/>
              <a:t>近代民主思想的影响：</a:t>
            </a:r>
            <a:endParaRPr lang="zh-CN" altLang="en-US"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blinds(horizontal)">
                                      <p:cBhvr>
                                        <p:cTn id="10" dur="500"/>
                                        <p:tgtEl>
                                          <p:spTgt spid="2">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blinds(horizontal)">
                                      <p:cBhvr>
                                        <p:cTn id="13"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body" idx="1"/>
          </p:nvPr>
        </p:nvSpPr>
        <p:spPr>
          <a:xfrm>
            <a:off x="971550" y="981075"/>
            <a:ext cx="3168650" cy="639763"/>
          </a:xfrm>
        </p:spPr>
        <p:txBody>
          <a:bodyPr/>
          <a:lstStyle/>
          <a:p>
            <a:pPr algn="just">
              <a:buFontTx/>
              <a:buNone/>
            </a:pPr>
            <a:r>
              <a:rPr lang="en-US" altLang="zh-CN" b="1">
                <a:ea typeface="华文中宋" pitchFamily="2" charset="-122"/>
                <a:cs typeface="Times New Roman" pitchFamily="18" charset="0"/>
              </a:rPr>
              <a:t> </a:t>
            </a:r>
            <a:r>
              <a:rPr lang="zh-CN" altLang="en-US" b="1">
                <a:ea typeface="华文中宋" pitchFamily="2" charset="-122"/>
                <a:cs typeface="Times New Roman" pitchFamily="18" charset="0"/>
              </a:rPr>
              <a:t>宏观整合</a:t>
            </a:r>
          </a:p>
        </p:txBody>
      </p:sp>
      <p:pic>
        <p:nvPicPr>
          <p:cNvPr id="108547" name="Picture 3" descr="1-3A"/>
          <p:cNvPicPr>
            <a:picLocks noChangeAspect="1" noChangeArrowheads="1"/>
          </p:cNvPicPr>
          <p:nvPr/>
        </p:nvPicPr>
        <p:blipFill>
          <a:blip r:embed="rId2"/>
          <a:srcRect/>
          <a:stretch>
            <a:fillRect/>
          </a:stretch>
        </p:blipFill>
        <p:spPr bwMode="auto">
          <a:xfrm>
            <a:off x="285720" y="1571613"/>
            <a:ext cx="8572560" cy="4378338"/>
          </a:xfrm>
          <a:prstGeom prst="rect">
            <a:avLst/>
          </a:prstGeom>
          <a:noFill/>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3" name="Text Box 13"/>
          <p:cNvSpPr txBox="1">
            <a:spLocks noChangeArrowheads="1"/>
          </p:cNvSpPr>
          <p:nvPr/>
        </p:nvSpPr>
        <p:spPr bwMode="auto">
          <a:xfrm>
            <a:off x="357158" y="857232"/>
            <a:ext cx="2590800" cy="584775"/>
          </a:xfrm>
          <a:prstGeom prst="rect">
            <a:avLst/>
          </a:prstGeom>
          <a:noFill/>
          <a:ln w="9525" algn="ctr">
            <a:noFill/>
            <a:miter lim="800000"/>
            <a:headEnd/>
            <a:tailEnd/>
          </a:ln>
          <a:effectLst/>
        </p:spPr>
        <p:txBody>
          <a:bodyPr>
            <a:spAutoFit/>
          </a:bodyPr>
          <a:lstStyle/>
          <a:p>
            <a:pPr eaLnBrk="1" hangingPunct="1">
              <a:spcBef>
                <a:spcPct val="50000"/>
              </a:spcBef>
            </a:pPr>
            <a:r>
              <a:rPr lang="zh-CN" altLang="en-US" sz="3200" b="1" dirty="0">
                <a:latin typeface="Arial" charset="0"/>
                <a:ea typeface="黑体" pitchFamily="2" charset="-122"/>
              </a:rPr>
              <a:t>何为民主？</a:t>
            </a:r>
          </a:p>
        </p:txBody>
      </p:sp>
      <p:sp>
        <p:nvSpPr>
          <p:cNvPr id="30734" name="Text Box 14">
            <a:hlinkClick r:id="rId2" action="ppaction://hlinksldjump"/>
          </p:cNvPr>
          <p:cNvSpPr txBox="1">
            <a:spLocks noChangeArrowheads="1"/>
          </p:cNvSpPr>
          <p:nvPr/>
        </p:nvSpPr>
        <p:spPr bwMode="auto">
          <a:xfrm>
            <a:off x="357158" y="3071810"/>
            <a:ext cx="4724400" cy="579438"/>
          </a:xfrm>
          <a:prstGeom prst="rect">
            <a:avLst/>
          </a:prstGeom>
          <a:noFill/>
          <a:ln w="9525" algn="ctr">
            <a:noFill/>
            <a:miter lim="800000"/>
            <a:headEnd/>
            <a:tailEnd/>
          </a:ln>
          <a:effectLst/>
        </p:spPr>
        <p:txBody>
          <a:bodyPr>
            <a:spAutoFit/>
          </a:bodyPr>
          <a:lstStyle/>
          <a:p>
            <a:pPr eaLnBrk="1" hangingPunct="1">
              <a:spcBef>
                <a:spcPct val="50000"/>
              </a:spcBef>
            </a:pPr>
            <a:r>
              <a:rPr lang="zh-CN" altLang="en-US" sz="3200" b="1" dirty="0">
                <a:latin typeface="Arial" charset="0"/>
                <a:ea typeface="黑体" pitchFamily="2" charset="-122"/>
              </a:rPr>
              <a:t>溯源民主</a:t>
            </a:r>
          </a:p>
        </p:txBody>
      </p:sp>
      <p:sp>
        <p:nvSpPr>
          <p:cNvPr id="30737" name="Text Box 17"/>
          <p:cNvSpPr txBox="1">
            <a:spLocks noChangeArrowheads="1"/>
          </p:cNvSpPr>
          <p:nvPr/>
        </p:nvSpPr>
        <p:spPr bwMode="auto">
          <a:xfrm>
            <a:off x="304800" y="1643050"/>
            <a:ext cx="8839200" cy="1077218"/>
          </a:xfrm>
          <a:prstGeom prst="rect">
            <a:avLst/>
          </a:prstGeom>
          <a:noFill/>
          <a:ln w="9525" algn="ctr">
            <a:noFill/>
            <a:miter lim="800000"/>
            <a:headEnd/>
            <a:tailEnd/>
          </a:ln>
          <a:effectLst/>
        </p:spPr>
        <p:txBody>
          <a:bodyPr wrap="square">
            <a:spAutoFit/>
          </a:bodyPr>
          <a:lstStyle/>
          <a:p>
            <a:pPr eaLnBrk="1" hangingPunct="1">
              <a:spcBef>
                <a:spcPct val="50000"/>
              </a:spcBef>
            </a:pPr>
            <a:r>
              <a:rPr lang="en-US" altLang="zh-CN" sz="3200" dirty="0">
                <a:solidFill>
                  <a:srgbClr val="990000"/>
                </a:solidFill>
                <a:latin typeface="Arial" charset="0"/>
                <a:ea typeface="黑体" pitchFamily="2" charset="-122"/>
              </a:rPr>
              <a:t>        ——</a:t>
            </a:r>
            <a:r>
              <a:rPr lang="zh-CN" altLang="en-US" sz="3200" dirty="0">
                <a:solidFill>
                  <a:srgbClr val="990000"/>
                </a:solidFill>
                <a:latin typeface="Arial" charset="0"/>
                <a:ea typeface="黑体" pitchFamily="2" charset="-122"/>
              </a:rPr>
              <a:t>在一定的阶级范围内，按照平等和少数服从多数的原则共同管理国家事务的国家制度</a:t>
            </a:r>
          </a:p>
        </p:txBody>
      </p:sp>
      <p:sp>
        <p:nvSpPr>
          <p:cNvPr id="30738" name="Text Box 18">
            <a:hlinkClick r:id="rId3" action="ppaction://hlinkpres?slideindex=4&amp;slidetitle=幻灯片 4"/>
          </p:cNvPr>
          <p:cNvSpPr txBox="1">
            <a:spLocks noChangeArrowheads="1"/>
          </p:cNvSpPr>
          <p:nvPr/>
        </p:nvSpPr>
        <p:spPr bwMode="auto">
          <a:xfrm>
            <a:off x="2285984" y="3071810"/>
            <a:ext cx="7162800" cy="519113"/>
          </a:xfrm>
          <a:prstGeom prst="rect">
            <a:avLst/>
          </a:prstGeom>
          <a:noFill/>
          <a:ln w="9525" algn="ctr">
            <a:noFill/>
            <a:miter lim="800000"/>
            <a:headEnd/>
            <a:tailEnd/>
          </a:ln>
          <a:effectLst/>
        </p:spPr>
        <p:txBody>
          <a:bodyPr>
            <a:spAutoFit/>
          </a:bodyPr>
          <a:lstStyle/>
          <a:p>
            <a:pPr eaLnBrk="1" hangingPunct="1">
              <a:spcBef>
                <a:spcPct val="50000"/>
              </a:spcBef>
            </a:pPr>
            <a:r>
              <a:rPr lang="en-US" altLang="zh-CN" sz="2800" dirty="0">
                <a:solidFill>
                  <a:srgbClr val="990000"/>
                </a:solidFill>
                <a:latin typeface="Arial" charset="0"/>
                <a:ea typeface="黑体" pitchFamily="2" charset="-122"/>
              </a:rPr>
              <a:t>——</a:t>
            </a:r>
            <a:r>
              <a:rPr lang="zh-CN" altLang="en-US" sz="2800" dirty="0">
                <a:solidFill>
                  <a:srgbClr val="990000"/>
                </a:solidFill>
                <a:latin typeface="Arial" charset="0"/>
                <a:ea typeface="黑体" pitchFamily="2" charset="-122"/>
              </a:rPr>
              <a:t>古代雅典城邦民主</a:t>
            </a:r>
          </a:p>
        </p:txBody>
      </p:sp>
      <p:sp>
        <p:nvSpPr>
          <p:cNvPr id="30759" name="Rectangle 39"/>
          <p:cNvSpPr>
            <a:spLocks noChangeArrowheads="1"/>
          </p:cNvSpPr>
          <p:nvPr/>
        </p:nvSpPr>
        <p:spPr bwMode="auto">
          <a:xfrm>
            <a:off x="357158" y="4071942"/>
            <a:ext cx="8280400" cy="579438"/>
          </a:xfrm>
          <a:prstGeom prst="rect">
            <a:avLst/>
          </a:prstGeom>
          <a:noFill/>
          <a:ln w="25400">
            <a:noFill/>
            <a:miter lim="800000"/>
            <a:headEnd/>
            <a:tailEnd/>
          </a:ln>
          <a:effectLst/>
        </p:spPr>
        <p:txBody>
          <a:bodyPr>
            <a:spAutoFit/>
          </a:bodyPr>
          <a:lstStyle/>
          <a:p>
            <a:pPr eaLnBrk="1" hangingPunct="1">
              <a:spcBef>
                <a:spcPct val="20000"/>
              </a:spcBef>
              <a:buClr>
                <a:schemeClr val="tx1"/>
              </a:buClr>
              <a:buSzPct val="70000"/>
              <a:buFont typeface="Wingdings" pitchFamily="2" charset="2"/>
              <a:buNone/>
            </a:pPr>
            <a:r>
              <a:rPr kumimoji="1" lang="zh-CN" altLang="en-US" sz="3200" b="1" dirty="0">
                <a:latin typeface="Arial" charset="0"/>
                <a:ea typeface="黑体" pitchFamily="2" charset="-122"/>
              </a:rPr>
              <a:t>民主思想</a:t>
            </a:r>
            <a:r>
              <a:rPr lang="en-US" altLang="zh-CN" sz="2400" dirty="0">
                <a:solidFill>
                  <a:srgbClr val="990000"/>
                </a:solidFill>
                <a:latin typeface="Arial" charset="0"/>
              </a:rPr>
              <a:t>——</a:t>
            </a:r>
            <a:r>
              <a:rPr kumimoji="1" lang="zh-CN" altLang="en-US" sz="2800" dirty="0" smtClean="0">
                <a:solidFill>
                  <a:srgbClr val="990000"/>
                </a:solidFill>
                <a:latin typeface="Arial" charset="0"/>
                <a:ea typeface="黑体" pitchFamily="2" charset="-122"/>
              </a:rPr>
              <a:t>指</a:t>
            </a:r>
            <a:r>
              <a:rPr kumimoji="1" lang="zh-CN" altLang="en-US" sz="2800" dirty="0" smtClean="0">
                <a:latin typeface="Arial" charset="0"/>
                <a:ea typeface="黑体" pitchFamily="2" charset="-122"/>
              </a:rPr>
              <a:t>资产阶级</a:t>
            </a:r>
            <a:r>
              <a:rPr kumimoji="1" lang="zh-CN" altLang="en-US" sz="2800" dirty="0" smtClean="0">
                <a:solidFill>
                  <a:srgbClr val="990000"/>
                </a:solidFill>
                <a:latin typeface="Arial" charset="0"/>
                <a:ea typeface="黑体" pitchFamily="2" charset="-122"/>
              </a:rPr>
              <a:t>关于</a:t>
            </a:r>
            <a:r>
              <a:rPr kumimoji="1" lang="zh-CN" altLang="en-US" sz="2800" dirty="0">
                <a:solidFill>
                  <a:srgbClr val="990000"/>
                </a:solidFill>
                <a:latin typeface="Arial" charset="0"/>
                <a:ea typeface="黑体" pitchFamily="2" charset="-122"/>
              </a:rPr>
              <a:t>民主的学说和理论</a:t>
            </a:r>
          </a:p>
        </p:txBody>
      </p:sp>
      <p:sp>
        <p:nvSpPr>
          <p:cNvPr id="30760" name="Rectangle 40"/>
          <p:cNvSpPr>
            <a:spLocks noChangeArrowheads="1"/>
          </p:cNvSpPr>
          <p:nvPr/>
        </p:nvSpPr>
        <p:spPr bwMode="auto">
          <a:xfrm>
            <a:off x="214282" y="3786190"/>
            <a:ext cx="8534400" cy="523220"/>
          </a:xfrm>
          <a:prstGeom prst="rect">
            <a:avLst/>
          </a:prstGeom>
          <a:noFill/>
          <a:ln w="25400" algn="ctr">
            <a:noFill/>
            <a:miter lim="800000"/>
            <a:headEnd/>
            <a:tailEnd/>
          </a:ln>
          <a:effectLst/>
        </p:spPr>
        <p:txBody>
          <a:bodyPr>
            <a:spAutoFit/>
          </a:bodyPr>
          <a:lstStyle/>
          <a:p>
            <a:pPr eaLnBrk="1" hangingPunct="1"/>
            <a:r>
              <a:rPr kumimoji="1" lang="en-US" altLang="zh-CN" sz="2800" dirty="0">
                <a:latin typeface="Times New Roman" pitchFamily="18" charset="0"/>
                <a:ea typeface="黑体" pitchFamily="2" charset="-122"/>
              </a:rPr>
              <a:t>       </a:t>
            </a:r>
            <a:endParaRPr kumimoji="1" lang="zh-CN" altLang="en-US" sz="2800" dirty="0">
              <a:latin typeface="Times New Roman" pitchFamily="18" charset="0"/>
            </a:endParaRPr>
          </a:p>
        </p:txBody>
      </p:sp>
      <p:cxnSp>
        <p:nvCxnSpPr>
          <p:cNvPr id="9" name="直接连接符 8"/>
          <p:cNvCxnSpPr/>
          <p:nvPr/>
        </p:nvCxnSpPr>
        <p:spPr>
          <a:xfrm>
            <a:off x="3714744" y="2143116"/>
            <a:ext cx="714380" cy="158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6858016" y="2643182"/>
            <a:ext cx="1643074" cy="158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37"/>
                                        </p:tgtEl>
                                        <p:attrNameLst>
                                          <p:attrName>style.visibility</p:attrName>
                                        </p:attrNameLst>
                                      </p:cBhvr>
                                      <p:to>
                                        <p:strVal val="visible"/>
                                      </p:to>
                                    </p:set>
                                  </p:childTnLst>
                                </p:cTn>
                              </p:par>
                              <p:par>
                                <p:cTn id="7" presetID="3" presetClass="entr" presetSubtype="10" fill="hold" nodeType="withEffect">
                                  <p:stCondLst>
                                    <p:cond delay="0"/>
                                  </p:stCondLst>
                                  <p:childTnLst>
                                    <p:set>
                                      <p:cBhvr>
                                        <p:cTn id="8" dur="1" fill="hold">
                                          <p:stCondLst>
                                            <p:cond delay="0"/>
                                          </p:stCondLst>
                                        </p:cTn>
                                        <p:tgtEl>
                                          <p:spTgt spid="9"/>
                                        </p:tgtEl>
                                        <p:attrNameLst>
                                          <p:attrName>style.visibility</p:attrName>
                                        </p:attrNameLst>
                                      </p:cBhvr>
                                      <p:to>
                                        <p:strVal val="visible"/>
                                      </p:to>
                                    </p:set>
                                    <p:animEffect transition="in" filter="blinds(horizontal)">
                                      <p:cBhvr>
                                        <p:cTn id="9" dur="500"/>
                                        <p:tgtEl>
                                          <p:spTgt spid="9"/>
                                        </p:tgtEl>
                                      </p:cBhvr>
                                    </p:animEffect>
                                  </p:childTnLst>
                                </p:cTn>
                              </p:par>
                              <p:par>
                                <p:cTn id="10" presetID="3" presetClass="entr" presetSubtype="10" fill="hold" nodeType="with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linds(horizontal)">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073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073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4" presetClass="entr" presetSubtype="16" fill="hold" grpId="0" nodeType="clickEffect">
                                  <p:stCondLst>
                                    <p:cond delay="0"/>
                                  </p:stCondLst>
                                  <p:childTnLst>
                                    <p:set>
                                      <p:cBhvr>
                                        <p:cTn id="24" dur="1" fill="hold">
                                          <p:stCondLst>
                                            <p:cond delay="0"/>
                                          </p:stCondLst>
                                        </p:cTn>
                                        <p:tgtEl>
                                          <p:spTgt spid="30759"/>
                                        </p:tgtEl>
                                        <p:attrNameLst>
                                          <p:attrName>style.visibility</p:attrName>
                                        </p:attrNameLst>
                                      </p:cBhvr>
                                      <p:to>
                                        <p:strVal val="visible"/>
                                      </p:to>
                                    </p:set>
                                    <p:animEffect transition="in" filter="box(in)">
                                      <p:cBhvr>
                                        <p:cTn id="25" dur="500"/>
                                        <p:tgtEl>
                                          <p:spTgt spid="30759"/>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30760"/>
                                        </p:tgtEl>
                                        <p:attrNameLst>
                                          <p:attrName>style.visibility</p:attrName>
                                        </p:attrNameLst>
                                      </p:cBhvr>
                                      <p:to>
                                        <p:strVal val="visible"/>
                                      </p:to>
                                    </p:set>
                                    <p:animEffect transition="in" filter="blinds(horizontal)">
                                      <p:cBhvr>
                                        <p:cTn id="30" dur="500"/>
                                        <p:tgtEl>
                                          <p:spTgt spid="307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34" grpId="0"/>
      <p:bldP spid="30737" grpId="0"/>
      <p:bldP spid="30738" grpId="0"/>
      <p:bldP spid="30759" grpId="0"/>
      <p:bldP spid="30760"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85786" y="857232"/>
            <a:ext cx="2492990" cy="646331"/>
          </a:xfrm>
          <a:prstGeom prst="rect">
            <a:avLst/>
          </a:prstGeom>
          <a:noFill/>
        </p:spPr>
        <p:txBody>
          <a:bodyPr wrap="none" rtlCol="0">
            <a:spAutoFit/>
          </a:bodyPr>
          <a:lstStyle/>
          <a:p>
            <a:r>
              <a:rPr lang="zh-CN" altLang="en-US" sz="3600" b="1" dirty="0" smtClean="0"/>
              <a:t>课堂练习：</a:t>
            </a:r>
            <a:endParaRPr lang="zh-CN" altLang="en-US" sz="3600" b="1" dirty="0"/>
          </a:p>
        </p:txBody>
      </p:sp>
      <p:sp>
        <p:nvSpPr>
          <p:cNvPr id="3" name="TextBox 2"/>
          <p:cNvSpPr txBox="1"/>
          <p:nvPr/>
        </p:nvSpPr>
        <p:spPr>
          <a:xfrm>
            <a:off x="182893" y="1571612"/>
            <a:ext cx="8961107" cy="1569660"/>
          </a:xfrm>
          <a:prstGeom prst="rect">
            <a:avLst/>
          </a:prstGeom>
          <a:noFill/>
        </p:spPr>
        <p:txBody>
          <a:bodyPr wrap="none" rtlCol="0">
            <a:spAutoFit/>
          </a:bodyPr>
          <a:lstStyle/>
          <a:p>
            <a:r>
              <a:rPr lang="en-US" altLang="zh-CN" sz="3200" b="1" dirty="0" smtClean="0"/>
              <a:t>1</a:t>
            </a:r>
            <a:r>
              <a:rPr lang="zh-CN" altLang="en-US" sz="3200" b="1" dirty="0" smtClean="0"/>
              <a:t>、下列观点由斯宾诺莎最早提出的是（       ）</a:t>
            </a:r>
            <a:endParaRPr lang="en-US" altLang="zh-CN" sz="3200" b="1" dirty="0" smtClean="0"/>
          </a:p>
          <a:p>
            <a:r>
              <a:rPr lang="en-US" altLang="zh-CN" sz="3200" b="1" dirty="0" smtClean="0"/>
              <a:t>A</a:t>
            </a:r>
            <a:r>
              <a:rPr lang="zh-CN" altLang="en-US" sz="3200" b="1" dirty="0" smtClean="0"/>
              <a:t>、“天赋人权”          </a:t>
            </a:r>
            <a:r>
              <a:rPr lang="en-US" altLang="zh-CN" sz="3200" b="1" dirty="0" smtClean="0"/>
              <a:t>B</a:t>
            </a:r>
            <a:r>
              <a:rPr lang="zh-CN" altLang="en-US" sz="3200" b="1" dirty="0" smtClean="0"/>
              <a:t>、“法律面前人人平等”</a:t>
            </a:r>
            <a:endParaRPr lang="en-US" altLang="zh-CN" sz="3200" b="1" dirty="0" smtClean="0"/>
          </a:p>
          <a:p>
            <a:r>
              <a:rPr lang="en-US" altLang="zh-CN" sz="3200" b="1" dirty="0" smtClean="0"/>
              <a:t>C</a:t>
            </a:r>
            <a:r>
              <a:rPr lang="zh-CN" altLang="en-US" sz="3200" b="1" dirty="0" smtClean="0"/>
              <a:t>、人民主权                   </a:t>
            </a:r>
            <a:r>
              <a:rPr lang="en-US" altLang="zh-CN" sz="3200" b="1" dirty="0" smtClean="0"/>
              <a:t>D</a:t>
            </a:r>
            <a:r>
              <a:rPr lang="zh-CN" altLang="en-US" sz="3200" b="1" dirty="0" smtClean="0"/>
              <a:t>、分权学说</a:t>
            </a:r>
            <a:endParaRPr lang="zh-CN" altLang="en-US" sz="3200" b="1" dirty="0"/>
          </a:p>
        </p:txBody>
      </p:sp>
      <p:sp>
        <p:nvSpPr>
          <p:cNvPr id="4" name="矩形 3"/>
          <p:cNvSpPr/>
          <p:nvPr/>
        </p:nvSpPr>
        <p:spPr>
          <a:xfrm>
            <a:off x="285720" y="3143248"/>
            <a:ext cx="8501122" cy="3108543"/>
          </a:xfrm>
          <a:prstGeom prst="rect">
            <a:avLst/>
          </a:prstGeom>
        </p:spPr>
        <p:txBody>
          <a:bodyPr wrap="square">
            <a:spAutoFit/>
          </a:bodyPr>
          <a:lstStyle/>
          <a:p>
            <a:pPr indent="266700"/>
            <a:r>
              <a:rPr lang="en-US" altLang="zh-CN" sz="2800" b="1" dirty="0" smtClean="0"/>
              <a:t>2</a:t>
            </a:r>
            <a:r>
              <a:rPr lang="zh-CN" altLang="en-US" sz="2800" b="1" dirty="0" smtClean="0"/>
              <a:t>、卢梭“主权在民”理论的内涵是（　　）</a:t>
            </a:r>
          </a:p>
          <a:p>
            <a:pPr indent="266700"/>
            <a:r>
              <a:rPr lang="zh-CN" altLang="en-US" sz="2800" b="1" dirty="0" smtClean="0"/>
              <a:t>①人生来就有天赋之权利  ②人民是国家的最高主权者，一切权力来自人民③当人民的权利被剥夺时．人民就有理由起来推翻当权的统治者，夺回属于他们自己的权利  ④人们以暴力推翻封建基君的专制统治，不仅是合法的，也是合理的</a:t>
            </a:r>
          </a:p>
          <a:p>
            <a:pPr indent="266700"/>
            <a:r>
              <a:rPr lang="en-US" altLang="zh-CN" sz="2800" b="1" dirty="0" smtClean="0"/>
              <a:t>A.①②③④</a:t>
            </a:r>
            <a:r>
              <a:rPr lang="zh-CN" altLang="en-US" sz="2800" b="1" dirty="0" smtClean="0"/>
              <a:t>　</a:t>
            </a:r>
            <a:r>
              <a:rPr lang="en-US" altLang="zh-CN" sz="2800" b="1" dirty="0" smtClean="0"/>
              <a:t>B.①②③</a:t>
            </a:r>
            <a:r>
              <a:rPr lang="zh-CN" altLang="en-US" sz="2800" b="1" dirty="0" smtClean="0"/>
              <a:t>　</a:t>
            </a:r>
            <a:r>
              <a:rPr lang="en-US" altLang="zh-CN" sz="2800" b="1" dirty="0" smtClean="0"/>
              <a:t>C.②③④</a:t>
            </a:r>
            <a:r>
              <a:rPr lang="zh-CN" altLang="en-US" sz="2800" b="1" dirty="0" smtClean="0"/>
              <a:t>、　</a:t>
            </a:r>
            <a:r>
              <a:rPr lang="en-US" altLang="zh-CN" sz="2800" b="1" dirty="0" smtClean="0"/>
              <a:t>D.①②④</a:t>
            </a:r>
            <a:endParaRPr lang="en-US" altLang="zh-CN" sz="2800" b="1"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1214422"/>
            <a:ext cx="8572560" cy="3194721"/>
          </a:xfrm>
          <a:prstGeom prst="rect">
            <a:avLst/>
          </a:prstGeom>
        </p:spPr>
        <p:txBody>
          <a:bodyPr wrap="square">
            <a:spAutoFit/>
          </a:bodyPr>
          <a:lstStyle/>
          <a:p>
            <a:pPr>
              <a:lnSpc>
                <a:spcPct val="90000"/>
              </a:lnSpc>
            </a:pPr>
            <a:r>
              <a:rPr lang="en-US" altLang="zh-CN" sz="2800" b="1" dirty="0" smtClean="0">
                <a:latin typeface="黑体" pitchFamily="49" charset="-122"/>
                <a:ea typeface="黑体" pitchFamily="49" charset="-122"/>
              </a:rPr>
              <a:t>3</a:t>
            </a:r>
            <a:r>
              <a:rPr lang="zh-CN" altLang="en-US" sz="2800" b="1" dirty="0" smtClean="0">
                <a:latin typeface="黑体" pitchFamily="49" charset="-122"/>
                <a:ea typeface="黑体" pitchFamily="49" charset="-122"/>
              </a:rPr>
              <a:t>、洛克在</a:t>
            </a:r>
            <a:r>
              <a:rPr lang="en-US" altLang="zh-CN" sz="2800" b="1" dirty="0" smtClean="0">
                <a:latin typeface="黑体" pitchFamily="49" charset="-122"/>
                <a:ea typeface="黑体" pitchFamily="49" charset="-122"/>
              </a:rPr>
              <a:t>《</a:t>
            </a:r>
            <a:r>
              <a:rPr lang="zh-CN" altLang="en-US" sz="2800" b="1" dirty="0" smtClean="0">
                <a:latin typeface="黑体" pitchFamily="49" charset="-122"/>
                <a:ea typeface="黑体" pitchFamily="49" charset="-122"/>
              </a:rPr>
              <a:t>政府论</a:t>
            </a:r>
            <a:r>
              <a:rPr lang="en-US" altLang="zh-CN" sz="2800" b="1" dirty="0" smtClean="0">
                <a:latin typeface="黑体" pitchFamily="49" charset="-122"/>
                <a:ea typeface="黑体" pitchFamily="49" charset="-122"/>
              </a:rPr>
              <a:t>》</a:t>
            </a:r>
            <a:r>
              <a:rPr lang="zh-CN" altLang="en-US" sz="2800" b="1" dirty="0" smtClean="0">
                <a:latin typeface="黑体" pitchFamily="49" charset="-122"/>
                <a:ea typeface="黑体" pitchFamily="49" charset="-122"/>
              </a:rPr>
              <a:t>中说：</a:t>
            </a:r>
            <a:r>
              <a:rPr lang="zh-CN" altLang="en-US" sz="2800" b="1" dirty="0" smtClean="0">
                <a:latin typeface="Arial"/>
                <a:ea typeface="黑体" pitchFamily="49" charset="-122"/>
              </a:rPr>
              <a:t>“</a:t>
            </a:r>
            <a:r>
              <a:rPr lang="zh-CN" altLang="en-US" sz="2800" b="1" dirty="0" smtClean="0">
                <a:latin typeface="黑体" pitchFamily="49" charset="-122"/>
                <a:ea typeface="黑体" pitchFamily="49" charset="-122"/>
              </a:rPr>
              <a:t>当立法者们图谋破坏人民的财产或贬低他们的地位，使其处于权力下的役状态时，立法者就使自己和人民处于战争状态，人民就无须再予以服从，而只能寻求上帝给与他们的抵抗强暴的共同庇护。</a:t>
            </a:r>
            <a:r>
              <a:rPr lang="zh-CN" altLang="en-US" sz="2800" b="1" dirty="0" smtClean="0">
                <a:latin typeface="Arial"/>
                <a:ea typeface="黑体" pitchFamily="49" charset="-122"/>
              </a:rPr>
              <a:t>”</a:t>
            </a:r>
            <a:r>
              <a:rPr lang="zh-CN" altLang="en-US" sz="2800" b="1" dirty="0" smtClean="0">
                <a:latin typeface="黑体" pitchFamily="49" charset="-122"/>
                <a:ea typeface="黑体" pitchFamily="49" charset="-122"/>
              </a:rPr>
              <a:t>上述材料体现的主要思想是 （     ）</a:t>
            </a:r>
          </a:p>
          <a:p>
            <a:pPr>
              <a:lnSpc>
                <a:spcPct val="90000"/>
              </a:lnSpc>
            </a:pPr>
            <a:r>
              <a:rPr lang="en-US" altLang="zh-CN" sz="2800" b="1" dirty="0" smtClean="0">
                <a:latin typeface="黑体" pitchFamily="49" charset="-122"/>
                <a:ea typeface="黑体" pitchFamily="49" charset="-122"/>
              </a:rPr>
              <a:t>A</a:t>
            </a:r>
            <a:r>
              <a:rPr lang="zh-CN" altLang="en-US" sz="2800" b="1" dirty="0" smtClean="0">
                <a:latin typeface="黑体" pitchFamily="49" charset="-122"/>
                <a:ea typeface="黑体" pitchFamily="49" charset="-122"/>
              </a:rPr>
              <a:t>．民本思想        </a:t>
            </a:r>
            <a:r>
              <a:rPr lang="en-US" altLang="zh-CN" sz="2800" b="1" dirty="0" smtClean="0">
                <a:latin typeface="黑体" pitchFamily="49" charset="-122"/>
                <a:ea typeface="黑体" pitchFamily="49" charset="-122"/>
              </a:rPr>
              <a:t>B</a:t>
            </a:r>
            <a:r>
              <a:rPr lang="zh-CN" altLang="en-US" sz="2800" b="1" dirty="0" smtClean="0">
                <a:latin typeface="黑体" pitchFamily="49" charset="-122"/>
                <a:ea typeface="黑体" pitchFamily="49" charset="-122"/>
              </a:rPr>
              <a:t>．主权在民</a:t>
            </a:r>
          </a:p>
          <a:p>
            <a:pPr>
              <a:lnSpc>
                <a:spcPct val="90000"/>
              </a:lnSpc>
            </a:pPr>
            <a:r>
              <a:rPr lang="en-US" altLang="zh-CN" sz="2800" b="1" dirty="0" smtClean="0">
                <a:latin typeface="黑体" pitchFamily="49" charset="-122"/>
                <a:ea typeface="黑体" pitchFamily="49" charset="-122"/>
              </a:rPr>
              <a:t>C</a:t>
            </a:r>
            <a:r>
              <a:rPr lang="zh-CN" altLang="en-US" sz="2800" b="1" dirty="0" smtClean="0">
                <a:latin typeface="黑体" pitchFamily="49" charset="-122"/>
                <a:ea typeface="黑体" pitchFamily="49" charset="-122"/>
              </a:rPr>
              <a:t>．教权至上        </a:t>
            </a:r>
            <a:r>
              <a:rPr lang="en-US" altLang="zh-CN" sz="2800" b="1" dirty="0" smtClean="0">
                <a:latin typeface="黑体" pitchFamily="49" charset="-122"/>
                <a:ea typeface="黑体" pitchFamily="49" charset="-122"/>
              </a:rPr>
              <a:t>D</a:t>
            </a:r>
            <a:r>
              <a:rPr lang="zh-CN" altLang="en-US" sz="2800" b="1" dirty="0" smtClean="0">
                <a:latin typeface="黑体" pitchFamily="49" charset="-122"/>
                <a:ea typeface="黑体" pitchFamily="49" charset="-122"/>
              </a:rPr>
              <a:t>．君主立宪</a:t>
            </a:r>
            <a:endParaRPr lang="zh-CN" altLang="en-US" sz="2800" b="1" dirty="0">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8728" y="214290"/>
            <a:ext cx="6359433" cy="707886"/>
          </a:xfrm>
          <a:prstGeom prst="rect">
            <a:avLst/>
          </a:prstGeom>
          <a:noFill/>
        </p:spPr>
        <p:txBody>
          <a:bodyPr wrap="none" rtlCol="0">
            <a:spAutoFit/>
          </a:bodyPr>
          <a:lstStyle/>
          <a:p>
            <a:r>
              <a:rPr lang="zh-CN" altLang="en-US" sz="4000" b="1" dirty="0" smtClean="0"/>
              <a:t>民主思想和专制理论的区别</a:t>
            </a:r>
            <a:endParaRPr lang="zh-CN" altLang="en-US" sz="4000" b="1" dirty="0"/>
          </a:p>
        </p:txBody>
      </p:sp>
      <p:sp>
        <p:nvSpPr>
          <p:cNvPr id="3" name="TextBox 2"/>
          <p:cNvSpPr txBox="1"/>
          <p:nvPr/>
        </p:nvSpPr>
        <p:spPr>
          <a:xfrm>
            <a:off x="0" y="2143116"/>
            <a:ext cx="1826141" cy="584775"/>
          </a:xfrm>
          <a:prstGeom prst="rect">
            <a:avLst/>
          </a:prstGeom>
          <a:noFill/>
        </p:spPr>
        <p:txBody>
          <a:bodyPr wrap="none" rtlCol="0">
            <a:spAutoFit/>
          </a:bodyPr>
          <a:lstStyle/>
          <a:p>
            <a:r>
              <a:rPr lang="zh-CN" altLang="en-US" sz="3200" b="1" dirty="0" smtClean="0"/>
              <a:t>人民权利</a:t>
            </a:r>
            <a:endParaRPr lang="zh-CN" altLang="en-US" sz="3200" b="1" dirty="0"/>
          </a:p>
        </p:txBody>
      </p:sp>
      <p:sp>
        <p:nvSpPr>
          <p:cNvPr id="4" name="TextBox 3"/>
          <p:cNvSpPr txBox="1"/>
          <p:nvPr/>
        </p:nvSpPr>
        <p:spPr>
          <a:xfrm>
            <a:off x="2714612" y="1357298"/>
            <a:ext cx="2138727" cy="646331"/>
          </a:xfrm>
          <a:prstGeom prst="rect">
            <a:avLst/>
          </a:prstGeom>
          <a:noFill/>
        </p:spPr>
        <p:txBody>
          <a:bodyPr wrap="none" rtlCol="0">
            <a:spAutoFit/>
          </a:bodyPr>
          <a:lstStyle/>
          <a:p>
            <a:r>
              <a:rPr lang="zh-CN" altLang="en-US" sz="3600" b="1" dirty="0" smtClean="0">
                <a:solidFill>
                  <a:srgbClr val="FF0000"/>
                </a:solidFill>
              </a:rPr>
              <a:t>民主    </a:t>
            </a:r>
            <a:r>
              <a:rPr lang="zh-CN" altLang="en-US" sz="2800" b="1" dirty="0" smtClean="0"/>
              <a:t> </a:t>
            </a:r>
            <a:r>
              <a:rPr lang="zh-CN" altLang="en-US" dirty="0" smtClean="0"/>
              <a:t>          </a:t>
            </a:r>
            <a:endParaRPr lang="zh-CN" altLang="en-US" dirty="0"/>
          </a:p>
        </p:txBody>
      </p:sp>
      <p:sp>
        <p:nvSpPr>
          <p:cNvPr id="5" name="TextBox 4"/>
          <p:cNvSpPr txBox="1"/>
          <p:nvPr/>
        </p:nvSpPr>
        <p:spPr>
          <a:xfrm>
            <a:off x="6357950" y="1357298"/>
            <a:ext cx="1143008" cy="646331"/>
          </a:xfrm>
          <a:prstGeom prst="rect">
            <a:avLst/>
          </a:prstGeom>
          <a:noFill/>
        </p:spPr>
        <p:txBody>
          <a:bodyPr wrap="square" rtlCol="0">
            <a:spAutoFit/>
          </a:bodyPr>
          <a:lstStyle/>
          <a:p>
            <a:r>
              <a:rPr lang="zh-CN" altLang="en-US" sz="3600" b="1" dirty="0" smtClean="0">
                <a:solidFill>
                  <a:srgbClr val="FF0000"/>
                </a:solidFill>
              </a:rPr>
              <a:t>专制</a:t>
            </a:r>
            <a:endParaRPr lang="zh-CN" altLang="en-US" sz="3600" b="1" dirty="0">
              <a:solidFill>
                <a:srgbClr val="FF0000"/>
              </a:solidFill>
            </a:endParaRPr>
          </a:p>
        </p:txBody>
      </p:sp>
      <p:sp>
        <p:nvSpPr>
          <p:cNvPr id="7" name="矩形 6"/>
          <p:cNvSpPr/>
          <p:nvPr/>
        </p:nvSpPr>
        <p:spPr>
          <a:xfrm>
            <a:off x="2071670" y="1928802"/>
            <a:ext cx="2928958" cy="16430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2400" b="1" dirty="0" smtClean="0"/>
              <a:t>强调人的尊严和价值；</a:t>
            </a:r>
            <a:endParaRPr lang="en-US" altLang="zh-CN" sz="2400" b="1" dirty="0" smtClean="0"/>
          </a:p>
          <a:p>
            <a:r>
              <a:rPr lang="zh-CN" altLang="en-US" sz="2400" b="1" dirty="0" smtClean="0"/>
              <a:t>天赋人权，权利平等</a:t>
            </a:r>
            <a:endParaRPr lang="zh-CN" altLang="en-US" sz="2400" b="1" dirty="0"/>
          </a:p>
        </p:txBody>
      </p:sp>
      <p:sp>
        <p:nvSpPr>
          <p:cNvPr id="8" name="矩形 7"/>
          <p:cNvSpPr/>
          <p:nvPr/>
        </p:nvSpPr>
        <p:spPr>
          <a:xfrm>
            <a:off x="5429256" y="1928802"/>
            <a:ext cx="3429024" cy="15716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TextBox 8"/>
          <p:cNvSpPr txBox="1"/>
          <p:nvPr/>
        </p:nvSpPr>
        <p:spPr>
          <a:xfrm>
            <a:off x="5500694" y="2000240"/>
            <a:ext cx="3429024" cy="1569660"/>
          </a:xfrm>
          <a:prstGeom prst="rect">
            <a:avLst/>
          </a:prstGeom>
          <a:noFill/>
        </p:spPr>
        <p:txBody>
          <a:bodyPr wrap="square" rtlCol="0">
            <a:spAutoFit/>
          </a:bodyPr>
          <a:lstStyle/>
          <a:p>
            <a:r>
              <a:rPr lang="zh-CN" altLang="en-US" sz="2400" b="1" dirty="0" smtClean="0">
                <a:solidFill>
                  <a:schemeClr val="bg1"/>
                </a:solidFill>
              </a:rPr>
              <a:t>轻视、践踏人的权利</a:t>
            </a:r>
            <a:endParaRPr lang="en-US" altLang="zh-CN" sz="2400" b="1" dirty="0" smtClean="0">
              <a:solidFill>
                <a:schemeClr val="bg1"/>
              </a:solidFill>
            </a:endParaRPr>
          </a:p>
          <a:p>
            <a:r>
              <a:rPr lang="zh-CN" altLang="en-US" sz="2400" b="1" dirty="0" smtClean="0">
                <a:solidFill>
                  <a:schemeClr val="bg1"/>
                </a:solidFill>
              </a:rPr>
              <a:t>和尊严；臣民绝对服从</a:t>
            </a:r>
            <a:endParaRPr lang="en-US" altLang="zh-CN" sz="2400" b="1" dirty="0" smtClean="0">
              <a:solidFill>
                <a:schemeClr val="bg1"/>
              </a:solidFill>
            </a:endParaRPr>
          </a:p>
          <a:p>
            <a:r>
              <a:rPr lang="zh-CN" altLang="en-US" sz="2400" b="1" dirty="0" smtClean="0">
                <a:solidFill>
                  <a:schemeClr val="bg1"/>
                </a:solidFill>
              </a:rPr>
              <a:t>君主；出身、血统决定</a:t>
            </a:r>
            <a:endParaRPr lang="en-US" altLang="zh-CN" sz="2400" b="1" dirty="0" smtClean="0">
              <a:solidFill>
                <a:schemeClr val="bg1"/>
              </a:solidFill>
            </a:endParaRPr>
          </a:p>
          <a:p>
            <a:r>
              <a:rPr lang="zh-CN" altLang="en-US" sz="2400" b="1" dirty="0" smtClean="0">
                <a:solidFill>
                  <a:schemeClr val="bg1"/>
                </a:solidFill>
              </a:rPr>
              <a:t>身份地位</a:t>
            </a:r>
            <a:endParaRPr lang="zh-CN" altLang="en-US" sz="2400" b="1" dirty="0">
              <a:solidFill>
                <a:schemeClr val="bg1"/>
              </a:solidFill>
            </a:endParaRPr>
          </a:p>
        </p:txBody>
      </p:sp>
      <p:sp>
        <p:nvSpPr>
          <p:cNvPr id="10" name="TextBox 9"/>
          <p:cNvSpPr txBox="1"/>
          <p:nvPr/>
        </p:nvSpPr>
        <p:spPr>
          <a:xfrm>
            <a:off x="4857752" y="1357298"/>
            <a:ext cx="671594" cy="646331"/>
          </a:xfrm>
          <a:prstGeom prst="rect">
            <a:avLst/>
          </a:prstGeom>
          <a:noFill/>
        </p:spPr>
        <p:txBody>
          <a:bodyPr wrap="none" rtlCol="0">
            <a:spAutoFit/>
          </a:bodyPr>
          <a:lstStyle/>
          <a:p>
            <a:r>
              <a:rPr lang="en-US" altLang="zh-CN" sz="3600" b="1" dirty="0" smtClean="0">
                <a:solidFill>
                  <a:srgbClr val="FF0000"/>
                </a:solidFill>
              </a:rPr>
              <a:t>VS</a:t>
            </a:r>
            <a:endParaRPr lang="zh-CN" altLang="en-US" sz="3600" b="1" dirty="0">
              <a:solidFill>
                <a:srgbClr val="FF0000"/>
              </a:solidFill>
            </a:endParaRPr>
          </a:p>
        </p:txBody>
      </p:sp>
      <p:sp>
        <p:nvSpPr>
          <p:cNvPr id="11" name="TextBox 10"/>
          <p:cNvSpPr txBox="1"/>
          <p:nvPr/>
        </p:nvSpPr>
        <p:spPr>
          <a:xfrm>
            <a:off x="0" y="3857628"/>
            <a:ext cx="1826141" cy="584775"/>
          </a:xfrm>
          <a:prstGeom prst="rect">
            <a:avLst/>
          </a:prstGeom>
          <a:noFill/>
        </p:spPr>
        <p:txBody>
          <a:bodyPr wrap="none" rtlCol="0">
            <a:spAutoFit/>
          </a:bodyPr>
          <a:lstStyle/>
          <a:p>
            <a:r>
              <a:rPr lang="zh-CN" altLang="en-US" sz="3200" b="1" dirty="0" smtClean="0"/>
              <a:t>国家权利</a:t>
            </a:r>
            <a:endParaRPr lang="zh-CN" altLang="en-US" sz="3200" b="1" dirty="0"/>
          </a:p>
        </p:txBody>
      </p:sp>
      <p:sp>
        <p:nvSpPr>
          <p:cNvPr id="12" name="矩形 11"/>
          <p:cNvSpPr/>
          <p:nvPr/>
        </p:nvSpPr>
        <p:spPr>
          <a:xfrm>
            <a:off x="2071670" y="3857628"/>
            <a:ext cx="285752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TextBox 12"/>
          <p:cNvSpPr txBox="1"/>
          <p:nvPr/>
        </p:nvSpPr>
        <p:spPr>
          <a:xfrm>
            <a:off x="2357422" y="3857628"/>
            <a:ext cx="1627369" cy="954107"/>
          </a:xfrm>
          <a:prstGeom prst="rect">
            <a:avLst/>
          </a:prstGeom>
          <a:noFill/>
        </p:spPr>
        <p:txBody>
          <a:bodyPr wrap="none" rtlCol="0">
            <a:spAutoFit/>
          </a:bodyPr>
          <a:lstStyle/>
          <a:p>
            <a:r>
              <a:rPr lang="zh-CN" altLang="en-US" sz="2800" b="1" dirty="0" smtClean="0"/>
              <a:t>主权在民</a:t>
            </a:r>
            <a:endParaRPr lang="en-US" altLang="zh-CN" sz="2800" b="1" dirty="0" smtClean="0"/>
          </a:p>
          <a:p>
            <a:r>
              <a:rPr lang="zh-CN" altLang="en-US" sz="2800" b="1" dirty="0" smtClean="0"/>
              <a:t>法治</a:t>
            </a:r>
            <a:endParaRPr lang="zh-CN" altLang="en-US" sz="2800" b="1" dirty="0"/>
          </a:p>
        </p:txBody>
      </p:sp>
      <p:sp>
        <p:nvSpPr>
          <p:cNvPr id="14" name="矩形 13"/>
          <p:cNvSpPr/>
          <p:nvPr/>
        </p:nvSpPr>
        <p:spPr>
          <a:xfrm>
            <a:off x="5500694" y="3857628"/>
            <a:ext cx="2714644"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TextBox 14"/>
          <p:cNvSpPr txBox="1"/>
          <p:nvPr/>
        </p:nvSpPr>
        <p:spPr>
          <a:xfrm>
            <a:off x="5857884" y="3857628"/>
            <a:ext cx="1627369" cy="954107"/>
          </a:xfrm>
          <a:prstGeom prst="rect">
            <a:avLst/>
          </a:prstGeom>
          <a:noFill/>
        </p:spPr>
        <p:txBody>
          <a:bodyPr wrap="none" rtlCol="0">
            <a:spAutoFit/>
          </a:bodyPr>
          <a:lstStyle/>
          <a:p>
            <a:r>
              <a:rPr lang="zh-CN" altLang="en-US" sz="2800" b="1" dirty="0" smtClean="0"/>
              <a:t>君权神授</a:t>
            </a:r>
            <a:endParaRPr lang="en-US" altLang="zh-CN" sz="2800" b="1" dirty="0" smtClean="0"/>
          </a:p>
          <a:p>
            <a:r>
              <a:rPr lang="zh-CN" altLang="en-US" sz="2800" b="1" dirty="0" smtClean="0"/>
              <a:t>人治</a:t>
            </a:r>
            <a:endParaRPr lang="zh-CN" altLang="en-US" sz="2800" b="1" dirty="0"/>
          </a:p>
        </p:txBody>
      </p:sp>
      <p:sp>
        <p:nvSpPr>
          <p:cNvPr id="17" name="矩形 16"/>
          <p:cNvSpPr/>
          <p:nvPr/>
        </p:nvSpPr>
        <p:spPr>
          <a:xfrm>
            <a:off x="1000100" y="5000636"/>
            <a:ext cx="6792244" cy="923330"/>
          </a:xfrm>
          <a:prstGeom prst="rect">
            <a:avLst/>
          </a:prstGeom>
          <a:noFill/>
        </p:spPr>
        <p:txBody>
          <a:bodyPr wrap="none" lIns="91440" tIns="45720" rIns="91440" bIns="45720">
            <a:spAutoFit/>
          </a:bodyPr>
          <a:lstStyle/>
          <a:p>
            <a:pPr algn="ctr"/>
            <a:r>
              <a:rPr lang="zh-CN" altLang="en-US"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代表的阶级利益不同</a:t>
            </a:r>
            <a:endParaRPr lang="zh-CN" altLang="en-US"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blinds(horizontal)">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blinds(horizontal)">
                                      <p:cBhvr>
                                        <p:cTn id="20" dur="500"/>
                                        <p:tgtEl>
                                          <p:spTgt spid="12"/>
                                        </p:tgtEl>
                                      </p:cBhvr>
                                    </p:animEffect>
                                  </p:childTnLst>
                                </p:cTn>
                              </p:par>
                              <p:par>
                                <p:cTn id="21" presetID="3" presetClass="entr" presetSubtype="10" fill="hold" nodeType="withEffect">
                                  <p:stCondLst>
                                    <p:cond delay="0"/>
                                  </p:stCondLst>
                                  <p:childTnLst>
                                    <p:set>
                                      <p:cBhvr>
                                        <p:cTn id="22" dur="1" fill="hold">
                                          <p:stCondLst>
                                            <p:cond delay="0"/>
                                          </p:stCondLst>
                                        </p:cTn>
                                        <p:tgtEl>
                                          <p:spTgt spid="13">
                                            <p:txEl>
                                              <p:pRg st="0" end="0"/>
                                            </p:txEl>
                                          </p:spTgt>
                                        </p:tgtEl>
                                        <p:attrNameLst>
                                          <p:attrName>style.visibility</p:attrName>
                                        </p:attrNameLst>
                                      </p:cBhvr>
                                      <p:to>
                                        <p:strVal val="visible"/>
                                      </p:to>
                                    </p:set>
                                    <p:animEffect transition="in" filter="blinds(horizontal)">
                                      <p:cBhvr>
                                        <p:cTn id="23" dur="500"/>
                                        <p:tgtEl>
                                          <p:spTgt spid="13">
                                            <p:txEl>
                                              <p:pRg st="0" end="0"/>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13">
                                            <p:txEl>
                                              <p:pRg st="1" end="1"/>
                                            </p:txEl>
                                          </p:spTgt>
                                        </p:tgtEl>
                                        <p:attrNameLst>
                                          <p:attrName>style.visibility</p:attrName>
                                        </p:attrNameLst>
                                      </p:cBhvr>
                                      <p:to>
                                        <p:strVal val="visible"/>
                                      </p:to>
                                    </p:set>
                                    <p:animEffect transition="in" filter="blinds(horizontal)">
                                      <p:cBhvr>
                                        <p:cTn id="26" dur="500"/>
                                        <p:tgtEl>
                                          <p:spTgt spid="1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blinds(horizontal)">
                                      <p:cBhvr>
                                        <p:cTn id="31" dur="500"/>
                                        <p:tgtEl>
                                          <p:spTgt spid="15"/>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blinds(horizontal)">
                                      <p:cBhvr>
                                        <p:cTn id="34" dur="500"/>
                                        <p:tgtEl>
                                          <p:spTgt spid="14"/>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nodeType="clickEffect">
                                  <p:stCondLst>
                                    <p:cond delay="0"/>
                                  </p:stCondLst>
                                  <p:childTnLst>
                                    <p:set>
                                      <p:cBhvr>
                                        <p:cTn id="38" dur="1" fill="hold">
                                          <p:stCondLst>
                                            <p:cond delay="0"/>
                                          </p:stCondLst>
                                        </p:cTn>
                                        <p:tgtEl>
                                          <p:spTgt spid="17">
                                            <p:txEl>
                                              <p:pRg st="0" end="0"/>
                                            </p:txEl>
                                          </p:spTgt>
                                        </p:tgtEl>
                                        <p:attrNameLst>
                                          <p:attrName>style.visibility</p:attrName>
                                        </p:attrNameLst>
                                      </p:cBhvr>
                                      <p:to>
                                        <p:strVal val="visible"/>
                                      </p:to>
                                    </p:set>
                                    <p:animEffect transition="in" filter="blinds(horizontal)">
                                      <p:cBhvr>
                                        <p:cTn id="39" dur="500"/>
                                        <p:tgtEl>
                                          <p:spTgt spid="1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p:bldP spid="12" grpId="0" animBg="1"/>
      <p:bldP spid="14" grpId="0" animBg="1"/>
      <p:bldP spid="1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4" name="Text Box 14"/>
          <p:cNvSpPr txBox="1">
            <a:spLocks noChangeArrowheads="1"/>
          </p:cNvSpPr>
          <p:nvPr/>
        </p:nvSpPr>
        <p:spPr bwMode="auto">
          <a:xfrm>
            <a:off x="0" y="0"/>
            <a:ext cx="6858000" cy="579438"/>
          </a:xfrm>
          <a:prstGeom prst="rect">
            <a:avLst/>
          </a:prstGeom>
          <a:noFill/>
          <a:ln w="9525" algn="ctr">
            <a:noFill/>
            <a:miter lim="800000"/>
            <a:headEnd/>
            <a:tailEnd/>
          </a:ln>
          <a:effectLst/>
        </p:spPr>
        <p:txBody>
          <a:bodyPr>
            <a:spAutoFit/>
          </a:bodyPr>
          <a:lstStyle/>
          <a:p>
            <a:pPr algn="ctr" eaLnBrk="1" hangingPunct="1">
              <a:spcBef>
                <a:spcPct val="50000"/>
              </a:spcBef>
            </a:pPr>
            <a:r>
              <a:rPr lang="zh-CN" altLang="en-US" sz="3200" b="1" dirty="0" smtClean="0">
                <a:solidFill>
                  <a:srgbClr val="990000"/>
                </a:solidFill>
                <a:latin typeface="Arial" charset="0"/>
                <a:ea typeface="黑体" pitchFamily="2" charset="-122"/>
              </a:rPr>
              <a:t>近代民主理论的形成</a:t>
            </a:r>
            <a:endParaRPr lang="zh-CN" altLang="en-US" sz="3200" b="1" dirty="0">
              <a:solidFill>
                <a:srgbClr val="990000"/>
              </a:solidFill>
              <a:latin typeface="Arial" charset="0"/>
              <a:ea typeface="黑体" pitchFamily="2" charset="-122"/>
            </a:endParaRPr>
          </a:p>
        </p:txBody>
      </p:sp>
      <p:sp>
        <p:nvSpPr>
          <p:cNvPr id="61456" name="AutoShape 16"/>
          <p:cNvSpPr>
            <a:spLocks/>
          </p:cNvSpPr>
          <p:nvPr/>
        </p:nvSpPr>
        <p:spPr bwMode="auto">
          <a:xfrm rot="10800000">
            <a:off x="928662" y="3214686"/>
            <a:ext cx="366690" cy="3257560"/>
          </a:xfrm>
          <a:prstGeom prst="rightBrace">
            <a:avLst>
              <a:gd name="adj1" fmla="val 75000"/>
              <a:gd name="adj2" fmla="val 50000"/>
            </a:avLst>
          </a:prstGeom>
          <a:noFill/>
          <a:ln w="25400">
            <a:solidFill>
              <a:schemeClr val="tx1"/>
            </a:solidFill>
            <a:round/>
            <a:headEnd/>
            <a:tailEnd/>
          </a:ln>
          <a:effectLst/>
        </p:spPr>
        <p:txBody>
          <a:bodyPr vert="eaVert" wrap="none" anchor="ctr"/>
          <a:lstStyle/>
          <a:p>
            <a:endParaRPr lang="zh-CN" altLang="en-US"/>
          </a:p>
        </p:txBody>
      </p:sp>
      <p:sp>
        <p:nvSpPr>
          <p:cNvPr id="61457" name="Text Box 17"/>
          <p:cNvSpPr txBox="1">
            <a:spLocks noChangeArrowheads="1"/>
          </p:cNvSpPr>
          <p:nvPr/>
        </p:nvSpPr>
        <p:spPr bwMode="auto">
          <a:xfrm>
            <a:off x="142844" y="3571876"/>
            <a:ext cx="677108" cy="2971800"/>
          </a:xfrm>
          <a:prstGeom prst="rect">
            <a:avLst/>
          </a:prstGeom>
          <a:noFill/>
          <a:ln w="9525" algn="ctr">
            <a:noFill/>
            <a:miter lim="800000"/>
            <a:headEnd/>
            <a:tailEnd/>
          </a:ln>
          <a:effectLst/>
        </p:spPr>
        <p:txBody>
          <a:bodyPr vert="eaVert">
            <a:spAutoFit/>
          </a:bodyPr>
          <a:lstStyle/>
          <a:p>
            <a:pPr algn="ctr" eaLnBrk="1" hangingPunct="1">
              <a:spcBef>
                <a:spcPct val="50000"/>
              </a:spcBef>
            </a:pPr>
            <a:r>
              <a:rPr lang="zh-CN" altLang="en-US" sz="3200" b="1" dirty="0">
                <a:latin typeface="Arial" charset="0"/>
              </a:rPr>
              <a:t>民主思想的背景</a:t>
            </a:r>
          </a:p>
        </p:txBody>
      </p:sp>
      <p:sp>
        <p:nvSpPr>
          <p:cNvPr id="61458" name="Text Box 18"/>
          <p:cNvSpPr txBox="1">
            <a:spLocks noChangeArrowheads="1"/>
          </p:cNvSpPr>
          <p:nvPr/>
        </p:nvSpPr>
        <p:spPr bwMode="auto">
          <a:xfrm>
            <a:off x="1285852" y="3429000"/>
            <a:ext cx="1600200" cy="584775"/>
          </a:xfrm>
          <a:prstGeom prst="rect">
            <a:avLst/>
          </a:prstGeom>
          <a:noFill/>
          <a:ln w="9525" algn="ctr">
            <a:noFill/>
            <a:miter lim="800000"/>
            <a:headEnd/>
            <a:tailEnd/>
          </a:ln>
          <a:effectLst/>
        </p:spPr>
        <p:txBody>
          <a:bodyPr>
            <a:spAutoFit/>
          </a:bodyPr>
          <a:lstStyle/>
          <a:p>
            <a:pPr algn="ctr" eaLnBrk="1" hangingPunct="1">
              <a:spcBef>
                <a:spcPct val="50000"/>
              </a:spcBef>
            </a:pPr>
            <a:r>
              <a:rPr lang="zh-CN" altLang="en-US" sz="3200" b="1" dirty="0">
                <a:latin typeface="Arial" charset="0"/>
              </a:rPr>
              <a:t>经济：</a:t>
            </a:r>
          </a:p>
        </p:txBody>
      </p:sp>
      <p:sp>
        <p:nvSpPr>
          <p:cNvPr id="61459" name="Rectangle 19"/>
          <p:cNvSpPr>
            <a:spLocks noChangeArrowheads="1"/>
          </p:cNvSpPr>
          <p:nvPr/>
        </p:nvSpPr>
        <p:spPr bwMode="auto">
          <a:xfrm>
            <a:off x="1785918" y="3429000"/>
            <a:ext cx="5067320" cy="584775"/>
          </a:xfrm>
          <a:prstGeom prst="rect">
            <a:avLst/>
          </a:prstGeom>
          <a:noFill/>
          <a:ln w="9525" algn="ctr">
            <a:noFill/>
            <a:miter lim="800000"/>
            <a:headEnd/>
            <a:tailEnd/>
          </a:ln>
          <a:effectLst/>
        </p:spPr>
        <p:txBody>
          <a:bodyPr wrap="square">
            <a:spAutoFit/>
          </a:bodyPr>
          <a:lstStyle/>
          <a:p>
            <a:pPr algn="ctr" eaLnBrk="1" hangingPunct="1"/>
            <a:r>
              <a:rPr lang="zh-CN" altLang="en-US" sz="3200" b="1" dirty="0">
                <a:latin typeface="Arial" charset="0"/>
              </a:rPr>
              <a:t>欧洲资本主义发展</a:t>
            </a:r>
          </a:p>
        </p:txBody>
      </p:sp>
      <p:sp>
        <p:nvSpPr>
          <p:cNvPr id="61460" name="Text Box 20"/>
          <p:cNvSpPr txBox="1">
            <a:spLocks noChangeArrowheads="1"/>
          </p:cNvSpPr>
          <p:nvPr/>
        </p:nvSpPr>
        <p:spPr bwMode="auto">
          <a:xfrm>
            <a:off x="2214546" y="3571876"/>
            <a:ext cx="5929338" cy="2062103"/>
          </a:xfrm>
          <a:prstGeom prst="rect">
            <a:avLst/>
          </a:prstGeom>
          <a:noFill/>
          <a:ln w="9525" algn="ctr">
            <a:noFill/>
            <a:miter lim="800000"/>
            <a:headEnd/>
            <a:tailEnd/>
          </a:ln>
          <a:effectLst/>
        </p:spPr>
        <p:txBody>
          <a:bodyPr wrap="square">
            <a:spAutoFit/>
          </a:bodyPr>
          <a:lstStyle/>
          <a:p>
            <a:pPr eaLnBrk="1" hangingPunct="1">
              <a:spcBef>
                <a:spcPct val="50000"/>
              </a:spcBef>
            </a:pPr>
            <a:endParaRPr lang="zh-CN" altLang="en-US" sz="3200" b="1" dirty="0">
              <a:latin typeface="Arial" charset="0"/>
            </a:endParaRPr>
          </a:p>
          <a:p>
            <a:pPr eaLnBrk="1" hangingPunct="1">
              <a:spcBef>
                <a:spcPct val="50000"/>
              </a:spcBef>
            </a:pPr>
            <a:r>
              <a:rPr lang="zh-CN" altLang="en-US" sz="3200" b="1" dirty="0" smtClean="0">
                <a:latin typeface="Arial" charset="0"/>
              </a:rPr>
              <a:t>   </a:t>
            </a:r>
            <a:r>
              <a:rPr lang="zh-CN" altLang="en-US" sz="3200" b="1" dirty="0" smtClean="0">
                <a:solidFill>
                  <a:srgbClr val="002060"/>
                </a:solidFill>
                <a:latin typeface="Arial" charset="0"/>
              </a:rPr>
              <a:t>中世纪</a:t>
            </a:r>
            <a:r>
              <a:rPr lang="zh-CN" altLang="en-US" sz="3200" b="1" dirty="0">
                <a:solidFill>
                  <a:srgbClr val="002060"/>
                </a:solidFill>
                <a:latin typeface="Arial" charset="0"/>
              </a:rPr>
              <a:t>封建专制</a:t>
            </a:r>
            <a:r>
              <a:rPr lang="zh-CN" altLang="en-US" sz="3200" b="1" dirty="0" smtClean="0">
                <a:solidFill>
                  <a:srgbClr val="002060"/>
                </a:solidFill>
                <a:latin typeface="Arial" charset="0"/>
              </a:rPr>
              <a:t>阻碍  </a:t>
            </a:r>
          </a:p>
          <a:p>
            <a:pPr eaLnBrk="1" hangingPunct="1">
              <a:spcBef>
                <a:spcPct val="50000"/>
              </a:spcBef>
            </a:pPr>
            <a:r>
              <a:rPr lang="zh-CN" altLang="en-US" sz="3200" b="1" dirty="0" smtClean="0">
                <a:solidFill>
                  <a:srgbClr val="002060"/>
                </a:solidFill>
                <a:latin typeface="Arial" charset="0"/>
              </a:rPr>
              <a:t>   经济发展和人权的实现</a:t>
            </a:r>
            <a:endParaRPr lang="zh-CN" altLang="en-US" sz="3200" b="1" dirty="0">
              <a:solidFill>
                <a:srgbClr val="002060"/>
              </a:solidFill>
              <a:latin typeface="Arial" charset="0"/>
            </a:endParaRPr>
          </a:p>
        </p:txBody>
      </p:sp>
      <p:sp>
        <p:nvSpPr>
          <p:cNvPr id="61461" name="Text Box 21"/>
          <p:cNvSpPr txBox="1">
            <a:spLocks noChangeArrowheads="1"/>
          </p:cNvSpPr>
          <p:nvPr/>
        </p:nvSpPr>
        <p:spPr bwMode="auto">
          <a:xfrm>
            <a:off x="2500298" y="5643578"/>
            <a:ext cx="5143536" cy="1077218"/>
          </a:xfrm>
          <a:prstGeom prst="rect">
            <a:avLst/>
          </a:prstGeom>
          <a:noFill/>
          <a:ln w="9525" algn="ctr">
            <a:noFill/>
            <a:miter lim="800000"/>
            <a:headEnd/>
            <a:tailEnd/>
          </a:ln>
          <a:effectLst/>
        </p:spPr>
        <p:txBody>
          <a:bodyPr wrap="square">
            <a:spAutoFit/>
          </a:bodyPr>
          <a:lstStyle/>
          <a:p>
            <a:pPr eaLnBrk="1" hangingPunct="1"/>
            <a:r>
              <a:rPr lang="zh-CN" altLang="en-US" sz="3200" b="1" dirty="0">
                <a:latin typeface="Arial" charset="0"/>
              </a:rPr>
              <a:t>文艺复兴、宗教改革促成了思想解放</a:t>
            </a:r>
          </a:p>
        </p:txBody>
      </p:sp>
      <p:sp>
        <p:nvSpPr>
          <p:cNvPr id="61462" name="AutoShape 22"/>
          <p:cNvSpPr>
            <a:spLocks noChangeArrowheads="1"/>
          </p:cNvSpPr>
          <p:nvPr/>
        </p:nvSpPr>
        <p:spPr bwMode="auto">
          <a:xfrm>
            <a:off x="7215206" y="4572008"/>
            <a:ext cx="609600" cy="304800"/>
          </a:xfrm>
          <a:prstGeom prst="rightArrow">
            <a:avLst>
              <a:gd name="adj1" fmla="val 50000"/>
              <a:gd name="adj2" fmla="val 50000"/>
            </a:avLst>
          </a:prstGeom>
          <a:solidFill>
            <a:srgbClr val="000080"/>
          </a:solidFill>
          <a:ln w="9525" algn="ctr">
            <a:solidFill>
              <a:schemeClr val="tx1"/>
            </a:solidFill>
            <a:miter lim="800000"/>
            <a:headEnd/>
            <a:tailEnd/>
          </a:ln>
          <a:effectLst/>
        </p:spPr>
        <p:txBody>
          <a:bodyPr wrap="none" anchor="ctr"/>
          <a:lstStyle/>
          <a:p>
            <a:endParaRPr lang="zh-CN" altLang="en-US"/>
          </a:p>
        </p:txBody>
      </p:sp>
      <p:sp>
        <p:nvSpPr>
          <p:cNvPr id="61463" name="Text Box 23"/>
          <p:cNvSpPr txBox="1">
            <a:spLocks noChangeArrowheads="1"/>
          </p:cNvSpPr>
          <p:nvPr/>
        </p:nvSpPr>
        <p:spPr bwMode="auto">
          <a:xfrm>
            <a:off x="7829520" y="4143380"/>
            <a:ext cx="1314480" cy="1569660"/>
          </a:xfrm>
          <a:prstGeom prst="rect">
            <a:avLst/>
          </a:prstGeom>
          <a:noFill/>
          <a:ln w="9525" algn="ctr">
            <a:noFill/>
            <a:miter lim="800000"/>
            <a:headEnd/>
            <a:tailEnd/>
          </a:ln>
          <a:effectLst/>
        </p:spPr>
        <p:txBody>
          <a:bodyPr wrap="square">
            <a:spAutoFit/>
          </a:bodyPr>
          <a:lstStyle/>
          <a:p>
            <a:pPr algn="ctr" eaLnBrk="1" hangingPunct="1"/>
            <a:r>
              <a:rPr lang="zh-CN" altLang="en-US" sz="3200" b="1" dirty="0" smtClean="0">
                <a:latin typeface="Arial" charset="0"/>
              </a:rPr>
              <a:t>民主思潮兴起</a:t>
            </a:r>
            <a:endParaRPr lang="zh-CN" altLang="en-US" sz="3200" b="1" dirty="0">
              <a:solidFill>
                <a:schemeClr val="bg1"/>
              </a:solidFill>
              <a:latin typeface="Arial" charset="0"/>
            </a:endParaRPr>
          </a:p>
        </p:txBody>
      </p:sp>
      <p:sp>
        <p:nvSpPr>
          <p:cNvPr id="61464" name="Text Box 24"/>
          <p:cNvSpPr txBox="1">
            <a:spLocks noChangeArrowheads="1"/>
          </p:cNvSpPr>
          <p:nvPr/>
        </p:nvSpPr>
        <p:spPr bwMode="auto">
          <a:xfrm>
            <a:off x="1214414" y="4286256"/>
            <a:ext cx="1600200" cy="584775"/>
          </a:xfrm>
          <a:prstGeom prst="rect">
            <a:avLst/>
          </a:prstGeom>
          <a:noFill/>
          <a:ln w="9525" algn="ctr">
            <a:noFill/>
            <a:miter lim="800000"/>
            <a:headEnd/>
            <a:tailEnd/>
          </a:ln>
          <a:effectLst/>
        </p:spPr>
        <p:txBody>
          <a:bodyPr>
            <a:spAutoFit/>
          </a:bodyPr>
          <a:lstStyle/>
          <a:p>
            <a:pPr algn="ctr" eaLnBrk="1" hangingPunct="1">
              <a:spcBef>
                <a:spcPct val="50000"/>
              </a:spcBef>
            </a:pPr>
            <a:r>
              <a:rPr lang="zh-CN" altLang="en-US" sz="3200" b="1" dirty="0">
                <a:solidFill>
                  <a:srgbClr val="002060"/>
                </a:solidFill>
                <a:latin typeface="Arial" charset="0"/>
              </a:rPr>
              <a:t>政治：</a:t>
            </a:r>
          </a:p>
        </p:txBody>
      </p:sp>
      <p:sp>
        <p:nvSpPr>
          <p:cNvPr id="61465" name="Text Box 25"/>
          <p:cNvSpPr txBox="1">
            <a:spLocks noChangeArrowheads="1"/>
          </p:cNvSpPr>
          <p:nvPr/>
        </p:nvSpPr>
        <p:spPr bwMode="auto">
          <a:xfrm>
            <a:off x="1142976" y="5643578"/>
            <a:ext cx="1600200" cy="584775"/>
          </a:xfrm>
          <a:prstGeom prst="rect">
            <a:avLst/>
          </a:prstGeom>
          <a:noFill/>
          <a:ln w="9525" algn="ctr">
            <a:noFill/>
            <a:miter lim="800000"/>
            <a:headEnd/>
            <a:tailEnd/>
          </a:ln>
          <a:effectLst/>
        </p:spPr>
        <p:txBody>
          <a:bodyPr>
            <a:spAutoFit/>
          </a:bodyPr>
          <a:lstStyle/>
          <a:p>
            <a:pPr algn="ctr" eaLnBrk="1" hangingPunct="1">
              <a:spcBef>
                <a:spcPct val="50000"/>
              </a:spcBef>
            </a:pPr>
            <a:r>
              <a:rPr lang="zh-CN" altLang="en-US" sz="3200" b="1" dirty="0" smtClean="0">
                <a:latin typeface="Arial" charset="0"/>
              </a:rPr>
              <a:t>思想：</a:t>
            </a:r>
            <a:endParaRPr lang="zh-CN" altLang="en-US" sz="3200" b="1" dirty="0">
              <a:latin typeface="Arial" charset="0"/>
            </a:endParaRPr>
          </a:p>
        </p:txBody>
      </p:sp>
      <p:sp>
        <p:nvSpPr>
          <p:cNvPr id="61468" name="Oval 28" descr="0db2c9ca72522e55f21fe7891">
            <a:hlinkClick r:id="rId2" action="ppaction://hlinksldjump"/>
          </p:cNvPr>
          <p:cNvSpPr>
            <a:spLocks noChangeArrowheads="1"/>
          </p:cNvSpPr>
          <p:nvPr/>
        </p:nvSpPr>
        <p:spPr bwMode="auto">
          <a:xfrm>
            <a:off x="6643702" y="0"/>
            <a:ext cx="762000" cy="457200"/>
          </a:xfrm>
          <a:prstGeom prst="ellipse">
            <a:avLst/>
          </a:prstGeom>
          <a:blipFill dpi="0" rotWithShape="0">
            <a:blip r:embed="rId3"/>
            <a:srcRect/>
            <a:stretch>
              <a:fillRect/>
            </a:stretch>
          </a:blipFill>
          <a:ln w="9525" algn="ctr">
            <a:solidFill>
              <a:schemeClr val="tx1"/>
            </a:solidFill>
            <a:round/>
            <a:headEnd/>
            <a:tailEnd/>
          </a:ln>
          <a:effectLst/>
        </p:spPr>
        <p:txBody>
          <a:bodyPr wrap="none" anchor="ctr"/>
          <a:lstStyle/>
          <a:p>
            <a:endParaRPr lang="zh-CN" altLang="en-US"/>
          </a:p>
        </p:txBody>
      </p:sp>
      <p:sp>
        <p:nvSpPr>
          <p:cNvPr id="61469" name="Oval 29" descr="a84052088e6537860a7b82dc1">
            <a:hlinkClick r:id="" action="ppaction://noaction"/>
          </p:cNvPr>
          <p:cNvSpPr>
            <a:spLocks noChangeArrowheads="1"/>
          </p:cNvSpPr>
          <p:nvPr/>
        </p:nvSpPr>
        <p:spPr bwMode="auto">
          <a:xfrm>
            <a:off x="7429520" y="0"/>
            <a:ext cx="762000" cy="457200"/>
          </a:xfrm>
          <a:prstGeom prst="ellipse">
            <a:avLst/>
          </a:prstGeom>
          <a:blipFill dpi="0" rotWithShape="0">
            <a:blip r:embed="rId4" cstate="print"/>
            <a:srcRect/>
            <a:stretch>
              <a:fillRect/>
            </a:stretch>
          </a:blipFill>
          <a:ln w="9525" algn="ctr">
            <a:solidFill>
              <a:schemeClr val="tx1"/>
            </a:solidFill>
            <a:round/>
            <a:headEnd/>
            <a:tailEnd/>
          </a:ln>
          <a:effectLst/>
        </p:spPr>
        <p:txBody>
          <a:bodyPr wrap="none" anchor="ctr"/>
          <a:lstStyle/>
          <a:p>
            <a:endParaRPr lang="zh-CN" altLang="en-US"/>
          </a:p>
        </p:txBody>
      </p:sp>
      <p:sp>
        <p:nvSpPr>
          <p:cNvPr id="61470" name="Oval 30" descr="906289dda78ffc275882dd7b1">
            <a:hlinkClick r:id="" action="ppaction://noaction"/>
          </p:cNvPr>
          <p:cNvSpPr>
            <a:spLocks noChangeArrowheads="1"/>
          </p:cNvSpPr>
          <p:nvPr/>
        </p:nvSpPr>
        <p:spPr bwMode="auto">
          <a:xfrm>
            <a:off x="8215338" y="0"/>
            <a:ext cx="762000" cy="457200"/>
          </a:xfrm>
          <a:prstGeom prst="ellipse">
            <a:avLst/>
          </a:prstGeom>
          <a:blipFill dpi="0" rotWithShape="0">
            <a:blip r:embed="rId5"/>
            <a:srcRect/>
            <a:stretch>
              <a:fillRect/>
            </a:stretch>
          </a:blipFill>
          <a:ln w="9525" algn="ctr">
            <a:solidFill>
              <a:schemeClr val="tx1"/>
            </a:solidFill>
            <a:round/>
            <a:headEnd/>
            <a:tailEnd/>
          </a:ln>
          <a:effectLst/>
        </p:spPr>
        <p:txBody>
          <a:bodyPr wrap="none" anchor="ctr"/>
          <a:lstStyle/>
          <a:p>
            <a:endParaRPr lang="zh-CN" altLang="en-US"/>
          </a:p>
        </p:txBody>
      </p:sp>
      <p:sp>
        <p:nvSpPr>
          <p:cNvPr id="17" name="TextBox 16"/>
          <p:cNvSpPr txBox="1"/>
          <p:nvPr/>
        </p:nvSpPr>
        <p:spPr>
          <a:xfrm>
            <a:off x="0" y="714356"/>
            <a:ext cx="9211176" cy="523220"/>
          </a:xfrm>
          <a:prstGeom prst="rect">
            <a:avLst/>
          </a:prstGeom>
          <a:noFill/>
        </p:spPr>
        <p:txBody>
          <a:bodyPr wrap="none" rtlCol="0">
            <a:spAutoFit/>
          </a:bodyPr>
          <a:lstStyle/>
          <a:p>
            <a:r>
              <a:rPr lang="zh-CN" altLang="en-US" sz="2800" b="1" dirty="0" smtClean="0"/>
              <a:t>结合所学知识思考：</a:t>
            </a:r>
            <a:r>
              <a:rPr lang="en-US" altLang="zh-CN" sz="2800" b="1" dirty="0" smtClean="0"/>
              <a:t>17</a:t>
            </a:r>
            <a:r>
              <a:rPr lang="zh-CN" altLang="en-US" sz="2800" b="1" dirty="0" smtClean="0"/>
              <a:t>、</a:t>
            </a:r>
            <a:r>
              <a:rPr lang="en-US" altLang="zh-CN" sz="2800" b="1" dirty="0" smtClean="0"/>
              <a:t>18</a:t>
            </a:r>
            <a:r>
              <a:rPr lang="zh-CN" altLang="en-US" sz="2800" b="1" dirty="0" smtClean="0"/>
              <a:t>世纪欧洲民主思想产生的背景</a:t>
            </a:r>
            <a:endParaRPr lang="zh-CN" altLang="en-US" sz="2800" b="1" dirty="0"/>
          </a:p>
        </p:txBody>
      </p:sp>
      <p:pic>
        <p:nvPicPr>
          <p:cNvPr id="18" name="Picture 2" descr="托马斯·阿奎纳"/>
          <p:cNvPicPr>
            <a:picLocks noChangeAspect="1" noChangeArrowheads="1"/>
          </p:cNvPicPr>
          <p:nvPr/>
        </p:nvPicPr>
        <p:blipFill>
          <a:blip r:embed="rId6"/>
          <a:srcRect/>
          <a:stretch>
            <a:fillRect/>
          </a:stretch>
        </p:blipFill>
        <p:spPr bwMode="auto">
          <a:xfrm>
            <a:off x="500034" y="1285860"/>
            <a:ext cx="1500198" cy="1214446"/>
          </a:xfrm>
          <a:prstGeom prst="rect">
            <a:avLst/>
          </a:prstGeom>
          <a:noFill/>
        </p:spPr>
      </p:pic>
      <p:sp>
        <p:nvSpPr>
          <p:cNvPr id="19" name="TextBox 18"/>
          <p:cNvSpPr txBox="1"/>
          <p:nvPr/>
        </p:nvSpPr>
        <p:spPr>
          <a:xfrm>
            <a:off x="0" y="2643182"/>
            <a:ext cx="3791423" cy="523220"/>
          </a:xfrm>
          <a:prstGeom prst="rect">
            <a:avLst/>
          </a:prstGeom>
          <a:noFill/>
        </p:spPr>
        <p:txBody>
          <a:bodyPr wrap="none" rtlCol="0">
            <a:spAutoFit/>
          </a:bodyPr>
          <a:lstStyle/>
          <a:p>
            <a:r>
              <a:rPr lang="zh-CN" altLang="en-US" sz="2800" b="1" dirty="0" smtClean="0"/>
              <a:t>君权神圣（教权至上）</a:t>
            </a:r>
            <a:endParaRPr lang="zh-CN" altLang="en-US" sz="2800" b="1" dirty="0"/>
          </a:p>
        </p:txBody>
      </p:sp>
      <p:sp>
        <p:nvSpPr>
          <p:cNvPr id="20" name="AutoShape 22"/>
          <p:cNvSpPr>
            <a:spLocks noChangeArrowheads="1"/>
          </p:cNvSpPr>
          <p:nvPr/>
        </p:nvSpPr>
        <p:spPr bwMode="auto">
          <a:xfrm>
            <a:off x="2357422" y="1714488"/>
            <a:ext cx="1252542" cy="428628"/>
          </a:xfrm>
          <a:prstGeom prst="rightArrow">
            <a:avLst>
              <a:gd name="adj1" fmla="val 50000"/>
              <a:gd name="adj2" fmla="val 50000"/>
            </a:avLst>
          </a:prstGeom>
          <a:solidFill>
            <a:srgbClr val="000080"/>
          </a:solidFill>
          <a:ln w="9525" algn="ctr">
            <a:solidFill>
              <a:schemeClr val="tx1"/>
            </a:solidFill>
            <a:miter lim="800000"/>
            <a:headEnd/>
            <a:tailEnd/>
          </a:ln>
          <a:effectLst/>
        </p:spPr>
        <p:txBody>
          <a:bodyPr wrap="none" anchor="ctr"/>
          <a:lstStyle/>
          <a:p>
            <a:endParaRPr lang="zh-CN" altLang="en-US"/>
          </a:p>
        </p:txBody>
      </p:sp>
      <p:pic>
        <p:nvPicPr>
          <p:cNvPr id="21" name="Picture 4" descr="http://f.hiphotos.baidu.com/baike/c%3DbaikeA1%2C10%2C95/sign=08cc9dab3901213fdb33198d3d8c5390/7af40ad162d9f2d3d2f08d9da9ec8a13622762d0f603ece3.jpg"/>
          <p:cNvPicPr>
            <a:picLocks noChangeAspect="1" noChangeArrowheads="1"/>
          </p:cNvPicPr>
          <p:nvPr/>
        </p:nvPicPr>
        <p:blipFill>
          <a:blip r:embed="rId7" cstate="print"/>
          <a:srcRect/>
          <a:stretch>
            <a:fillRect/>
          </a:stretch>
        </p:blipFill>
        <p:spPr bwMode="auto">
          <a:xfrm>
            <a:off x="3786182" y="1285860"/>
            <a:ext cx="1571636" cy="1281086"/>
          </a:xfrm>
          <a:prstGeom prst="rect">
            <a:avLst/>
          </a:prstGeom>
          <a:noFill/>
        </p:spPr>
      </p:pic>
      <p:sp>
        <p:nvSpPr>
          <p:cNvPr id="22" name="TextBox 21"/>
          <p:cNvSpPr txBox="1"/>
          <p:nvPr/>
        </p:nvSpPr>
        <p:spPr>
          <a:xfrm>
            <a:off x="3643306" y="2643182"/>
            <a:ext cx="3775393" cy="523220"/>
          </a:xfrm>
          <a:prstGeom prst="rect">
            <a:avLst/>
          </a:prstGeom>
          <a:noFill/>
        </p:spPr>
        <p:txBody>
          <a:bodyPr wrap="none" rtlCol="0">
            <a:spAutoFit/>
          </a:bodyPr>
          <a:lstStyle/>
          <a:p>
            <a:r>
              <a:rPr lang="zh-CN" altLang="en-US" sz="2800" b="1" dirty="0" smtClean="0">
                <a:solidFill>
                  <a:srgbClr val="FF0000"/>
                </a:solidFill>
              </a:rPr>
              <a:t>君权神授（王权至上）</a:t>
            </a:r>
            <a:endParaRPr lang="zh-CN" altLang="en-US" sz="28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5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46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146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1462"/>
                                        </p:tgtEl>
                                        <p:attrNameLst>
                                          <p:attrName>style.visibility</p:attrName>
                                        </p:attrNameLst>
                                      </p:cBhvr>
                                      <p:to>
                                        <p:strVal val="visible"/>
                                      </p:to>
                                    </p:set>
                                  </p:childTnLst>
                                </p:cTn>
                              </p:par>
                              <p:par>
                                <p:cTn id="19" presetID="4" presetClass="entr" presetSubtype="16" fill="hold" grpId="0" nodeType="withEffect">
                                  <p:stCondLst>
                                    <p:cond delay="0"/>
                                  </p:stCondLst>
                                  <p:childTnLst>
                                    <p:set>
                                      <p:cBhvr>
                                        <p:cTn id="20" dur="1" fill="hold">
                                          <p:stCondLst>
                                            <p:cond delay="0"/>
                                          </p:stCondLst>
                                        </p:cTn>
                                        <p:tgtEl>
                                          <p:spTgt spid="61463"/>
                                        </p:tgtEl>
                                        <p:attrNameLst>
                                          <p:attrName>style.visibility</p:attrName>
                                        </p:attrNameLst>
                                      </p:cBhvr>
                                      <p:to>
                                        <p:strVal val="visible"/>
                                      </p:to>
                                    </p:set>
                                    <p:animEffect transition="in" filter="box(in)">
                                      <p:cBhvr>
                                        <p:cTn id="21" dur="500"/>
                                        <p:tgtEl>
                                          <p:spTgt spid="614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9" grpId="0"/>
      <p:bldP spid="61460" grpId="0"/>
      <p:bldP spid="61461" grpId="0"/>
      <p:bldP spid="61462" grpId="0" animBg="1"/>
      <p:bldP spid="6146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85728"/>
            <a:ext cx="9438802" cy="461665"/>
          </a:xfrm>
          <a:prstGeom prst="rect">
            <a:avLst/>
          </a:prstGeom>
          <a:noFill/>
        </p:spPr>
        <p:txBody>
          <a:bodyPr wrap="none" rtlCol="0">
            <a:spAutoFit/>
          </a:bodyPr>
          <a:lstStyle/>
          <a:p>
            <a:r>
              <a:rPr lang="zh-CN" altLang="en-US" sz="2400" b="1" dirty="0" smtClean="0"/>
              <a:t>回顾：</a:t>
            </a:r>
            <a:r>
              <a:rPr lang="en-US" altLang="zh-CN" sz="2400" b="1" dirty="0" smtClean="0"/>
              <a:t>17—18</a:t>
            </a:r>
            <a:r>
              <a:rPr lang="zh-CN" altLang="en-US" sz="2400" b="1" dirty="0" smtClean="0"/>
              <a:t>世纪的启蒙运动中，有哪些思想家倡导过民主思想？</a:t>
            </a:r>
            <a:endParaRPr lang="zh-CN" altLang="en-US" sz="2400" b="1" dirty="0"/>
          </a:p>
        </p:txBody>
      </p:sp>
      <p:pic>
        <p:nvPicPr>
          <p:cNvPr id="1026" name="Picture 2" descr="霍布斯"/>
          <p:cNvPicPr>
            <a:picLocks noChangeAspect="1" noChangeArrowheads="1"/>
          </p:cNvPicPr>
          <p:nvPr/>
        </p:nvPicPr>
        <p:blipFill>
          <a:blip r:embed="rId2"/>
          <a:srcRect/>
          <a:stretch>
            <a:fillRect/>
          </a:stretch>
        </p:blipFill>
        <p:spPr bwMode="auto">
          <a:xfrm>
            <a:off x="785786" y="1000108"/>
            <a:ext cx="2071702" cy="2095501"/>
          </a:xfrm>
          <a:prstGeom prst="rect">
            <a:avLst/>
          </a:prstGeom>
          <a:noFill/>
        </p:spPr>
      </p:pic>
      <p:pic>
        <p:nvPicPr>
          <p:cNvPr id="4" name="Picture 4" descr="约翰·洛克"/>
          <p:cNvPicPr>
            <a:picLocks noChangeAspect="1" noChangeArrowheads="1"/>
          </p:cNvPicPr>
          <p:nvPr/>
        </p:nvPicPr>
        <p:blipFill>
          <a:blip r:embed="rId3"/>
          <a:srcRect/>
          <a:stretch>
            <a:fillRect/>
          </a:stretch>
        </p:blipFill>
        <p:spPr bwMode="auto">
          <a:xfrm>
            <a:off x="3286116" y="1000108"/>
            <a:ext cx="1928826" cy="2071702"/>
          </a:xfrm>
          <a:prstGeom prst="rect">
            <a:avLst/>
          </a:prstGeom>
          <a:noFill/>
        </p:spPr>
      </p:pic>
      <p:pic>
        <p:nvPicPr>
          <p:cNvPr id="1028" name="Picture 4" descr="伏尔泰"/>
          <p:cNvPicPr>
            <a:picLocks noChangeAspect="1" noChangeArrowheads="1"/>
          </p:cNvPicPr>
          <p:nvPr/>
        </p:nvPicPr>
        <p:blipFill>
          <a:blip r:embed="rId4"/>
          <a:srcRect/>
          <a:stretch>
            <a:fillRect/>
          </a:stretch>
        </p:blipFill>
        <p:spPr bwMode="auto">
          <a:xfrm>
            <a:off x="5643570" y="1000108"/>
            <a:ext cx="1847850" cy="2095501"/>
          </a:xfrm>
          <a:prstGeom prst="rect">
            <a:avLst/>
          </a:prstGeom>
          <a:noFill/>
        </p:spPr>
      </p:pic>
      <p:pic>
        <p:nvPicPr>
          <p:cNvPr id="1030" name="Picture 6" descr="查理·路易·孟德斯鸠"/>
          <p:cNvPicPr>
            <a:picLocks noChangeAspect="1" noChangeArrowheads="1"/>
          </p:cNvPicPr>
          <p:nvPr/>
        </p:nvPicPr>
        <p:blipFill>
          <a:blip r:embed="rId5"/>
          <a:srcRect/>
          <a:stretch>
            <a:fillRect/>
          </a:stretch>
        </p:blipFill>
        <p:spPr bwMode="auto">
          <a:xfrm>
            <a:off x="571472" y="3786190"/>
            <a:ext cx="1724026" cy="2071702"/>
          </a:xfrm>
          <a:prstGeom prst="rect">
            <a:avLst/>
          </a:prstGeom>
          <a:noFill/>
        </p:spPr>
      </p:pic>
      <p:pic>
        <p:nvPicPr>
          <p:cNvPr id="1032" name="Picture 8" descr="德尼·狄德罗"/>
          <p:cNvPicPr>
            <a:picLocks noChangeAspect="1" noChangeArrowheads="1"/>
          </p:cNvPicPr>
          <p:nvPr/>
        </p:nvPicPr>
        <p:blipFill>
          <a:blip r:embed="rId6"/>
          <a:srcRect/>
          <a:stretch>
            <a:fillRect/>
          </a:stretch>
        </p:blipFill>
        <p:spPr bwMode="auto">
          <a:xfrm>
            <a:off x="4643438" y="3786190"/>
            <a:ext cx="1714512" cy="2095501"/>
          </a:xfrm>
          <a:prstGeom prst="rect">
            <a:avLst/>
          </a:prstGeom>
          <a:noFill/>
        </p:spPr>
      </p:pic>
      <p:pic>
        <p:nvPicPr>
          <p:cNvPr id="8" name="Picture 6" descr="http://www.mybluesand.com/images/0103_251.gif"/>
          <p:cNvPicPr>
            <a:picLocks noChangeAspect="1" noChangeArrowheads="1"/>
          </p:cNvPicPr>
          <p:nvPr/>
        </p:nvPicPr>
        <p:blipFill>
          <a:blip r:embed="rId7"/>
          <a:srcRect/>
          <a:stretch>
            <a:fillRect/>
          </a:stretch>
        </p:blipFill>
        <p:spPr bwMode="auto">
          <a:xfrm>
            <a:off x="2714612" y="3786190"/>
            <a:ext cx="1857388" cy="2071702"/>
          </a:xfrm>
          <a:prstGeom prst="rect">
            <a:avLst/>
          </a:prstGeom>
          <a:noFill/>
        </p:spPr>
      </p:pic>
      <p:sp>
        <p:nvSpPr>
          <p:cNvPr id="9" name="TextBox 8"/>
          <p:cNvSpPr txBox="1"/>
          <p:nvPr/>
        </p:nvSpPr>
        <p:spPr>
          <a:xfrm>
            <a:off x="1000100" y="3143248"/>
            <a:ext cx="1261884" cy="523220"/>
          </a:xfrm>
          <a:prstGeom prst="rect">
            <a:avLst/>
          </a:prstGeom>
          <a:noFill/>
        </p:spPr>
        <p:txBody>
          <a:bodyPr wrap="none" rtlCol="0">
            <a:spAutoFit/>
          </a:bodyPr>
          <a:lstStyle/>
          <a:p>
            <a:r>
              <a:rPr lang="zh-CN" altLang="en-US" sz="2800" b="1" dirty="0" smtClean="0"/>
              <a:t>霍布斯</a:t>
            </a:r>
            <a:endParaRPr lang="zh-CN" altLang="en-US" sz="2800" b="1" dirty="0"/>
          </a:p>
        </p:txBody>
      </p:sp>
      <p:sp>
        <p:nvSpPr>
          <p:cNvPr id="10" name="TextBox 9"/>
          <p:cNvSpPr txBox="1"/>
          <p:nvPr/>
        </p:nvSpPr>
        <p:spPr>
          <a:xfrm>
            <a:off x="3714744" y="3071810"/>
            <a:ext cx="902811" cy="523220"/>
          </a:xfrm>
          <a:prstGeom prst="rect">
            <a:avLst/>
          </a:prstGeom>
          <a:noFill/>
        </p:spPr>
        <p:txBody>
          <a:bodyPr wrap="none" rtlCol="0">
            <a:spAutoFit/>
          </a:bodyPr>
          <a:lstStyle/>
          <a:p>
            <a:r>
              <a:rPr lang="zh-CN" altLang="en-US" sz="2800" b="1" dirty="0" smtClean="0"/>
              <a:t>洛克</a:t>
            </a:r>
            <a:endParaRPr lang="zh-CN" altLang="en-US" sz="2800" b="1" dirty="0"/>
          </a:p>
        </p:txBody>
      </p:sp>
      <p:sp>
        <p:nvSpPr>
          <p:cNvPr id="11" name="TextBox 10"/>
          <p:cNvSpPr txBox="1"/>
          <p:nvPr/>
        </p:nvSpPr>
        <p:spPr>
          <a:xfrm>
            <a:off x="5857884" y="3143248"/>
            <a:ext cx="1261884" cy="523220"/>
          </a:xfrm>
          <a:prstGeom prst="rect">
            <a:avLst/>
          </a:prstGeom>
          <a:noFill/>
        </p:spPr>
        <p:txBody>
          <a:bodyPr wrap="none" rtlCol="0">
            <a:spAutoFit/>
          </a:bodyPr>
          <a:lstStyle/>
          <a:p>
            <a:r>
              <a:rPr lang="zh-CN" altLang="en-US" sz="2800" b="1" dirty="0" smtClean="0"/>
              <a:t>伏尔泰</a:t>
            </a:r>
            <a:endParaRPr lang="zh-CN" altLang="en-US" sz="2800" b="1" dirty="0"/>
          </a:p>
        </p:txBody>
      </p:sp>
      <p:sp>
        <p:nvSpPr>
          <p:cNvPr id="12" name="TextBox 11"/>
          <p:cNvSpPr txBox="1"/>
          <p:nvPr/>
        </p:nvSpPr>
        <p:spPr>
          <a:xfrm>
            <a:off x="642910" y="5929330"/>
            <a:ext cx="1620957" cy="523220"/>
          </a:xfrm>
          <a:prstGeom prst="rect">
            <a:avLst/>
          </a:prstGeom>
          <a:noFill/>
        </p:spPr>
        <p:txBody>
          <a:bodyPr wrap="none" rtlCol="0">
            <a:spAutoFit/>
          </a:bodyPr>
          <a:lstStyle/>
          <a:p>
            <a:r>
              <a:rPr lang="zh-CN" altLang="en-US" sz="2800" b="1" dirty="0" smtClean="0"/>
              <a:t>孟德斯鸠</a:t>
            </a:r>
            <a:endParaRPr lang="zh-CN" altLang="en-US" sz="2800" b="1" dirty="0"/>
          </a:p>
        </p:txBody>
      </p:sp>
      <p:sp>
        <p:nvSpPr>
          <p:cNvPr id="13" name="TextBox 12"/>
          <p:cNvSpPr txBox="1"/>
          <p:nvPr/>
        </p:nvSpPr>
        <p:spPr>
          <a:xfrm>
            <a:off x="2857488" y="5929330"/>
            <a:ext cx="902811" cy="523220"/>
          </a:xfrm>
          <a:prstGeom prst="rect">
            <a:avLst/>
          </a:prstGeom>
          <a:noFill/>
        </p:spPr>
        <p:txBody>
          <a:bodyPr wrap="none" rtlCol="0">
            <a:spAutoFit/>
          </a:bodyPr>
          <a:lstStyle/>
          <a:p>
            <a:r>
              <a:rPr lang="zh-CN" altLang="en-US" sz="2800" b="1" dirty="0" smtClean="0"/>
              <a:t>卢梭</a:t>
            </a:r>
            <a:endParaRPr lang="zh-CN" altLang="en-US" sz="2800" b="1" dirty="0"/>
          </a:p>
        </p:txBody>
      </p:sp>
      <p:sp>
        <p:nvSpPr>
          <p:cNvPr id="14" name="TextBox 13"/>
          <p:cNvSpPr txBox="1"/>
          <p:nvPr/>
        </p:nvSpPr>
        <p:spPr>
          <a:xfrm>
            <a:off x="4714876" y="5929330"/>
            <a:ext cx="1266693" cy="523220"/>
          </a:xfrm>
          <a:prstGeom prst="rect">
            <a:avLst/>
          </a:prstGeom>
          <a:noFill/>
        </p:spPr>
        <p:txBody>
          <a:bodyPr wrap="none" rtlCol="0">
            <a:spAutoFit/>
          </a:bodyPr>
          <a:lstStyle/>
          <a:p>
            <a:r>
              <a:rPr lang="zh-CN" altLang="en-US" sz="2800" b="1" dirty="0" smtClean="0"/>
              <a:t>狄德罗</a:t>
            </a:r>
            <a:endParaRPr lang="zh-CN" altLang="en-US" sz="2800" b="1" dirty="0"/>
          </a:p>
        </p:txBody>
      </p:sp>
      <p:pic>
        <p:nvPicPr>
          <p:cNvPr id="30722" name="Picture 2" descr="http://f.hiphotos.baidu.com/baike/pic/item/500fd9f9d72a6059001fff682834349b033bbab0.jpg"/>
          <p:cNvPicPr>
            <a:picLocks noChangeAspect="1" noChangeArrowheads="1"/>
          </p:cNvPicPr>
          <p:nvPr/>
        </p:nvPicPr>
        <p:blipFill>
          <a:blip r:embed="rId8"/>
          <a:srcRect/>
          <a:stretch>
            <a:fillRect/>
          </a:stretch>
        </p:blipFill>
        <p:spPr bwMode="auto">
          <a:xfrm>
            <a:off x="6572264" y="3786190"/>
            <a:ext cx="1714512" cy="2071702"/>
          </a:xfrm>
          <a:prstGeom prst="rect">
            <a:avLst/>
          </a:prstGeom>
          <a:noFill/>
        </p:spPr>
      </p:pic>
      <p:sp>
        <p:nvSpPr>
          <p:cNvPr id="16" name="TextBox 15"/>
          <p:cNvSpPr txBox="1"/>
          <p:nvPr/>
        </p:nvSpPr>
        <p:spPr>
          <a:xfrm>
            <a:off x="7000892" y="5929330"/>
            <a:ext cx="1008609" cy="584775"/>
          </a:xfrm>
          <a:prstGeom prst="rect">
            <a:avLst/>
          </a:prstGeom>
          <a:noFill/>
        </p:spPr>
        <p:txBody>
          <a:bodyPr wrap="none" rtlCol="0">
            <a:spAutoFit/>
          </a:bodyPr>
          <a:lstStyle/>
          <a:p>
            <a:r>
              <a:rPr lang="zh-CN" altLang="en-US" sz="3200" b="1" dirty="0" smtClean="0"/>
              <a:t>康德</a:t>
            </a:r>
            <a:endParaRPr lang="zh-CN" altLang="en-US"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blinds(horizontal)">
                                      <p:cBhvr>
                                        <p:cTn id="7" dur="500"/>
                                        <p:tgtEl>
                                          <p:spTgt spid="1026"/>
                                        </p:tgtEl>
                                      </p:cBhvr>
                                    </p:animEffect>
                                  </p:childTnLst>
                                </p:cTn>
                              </p:par>
                              <p:par>
                                <p:cTn id="8" presetID="3" presetClass="entr" presetSubtype="10" fill="hold" nodeType="withEffect">
                                  <p:stCondLst>
                                    <p:cond delay="0"/>
                                  </p:stCondLst>
                                  <p:childTnLst>
                                    <p:set>
                                      <p:cBhvr>
                                        <p:cTn id="9" dur="1" fill="hold">
                                          <p:stCondLst>
                                            <p:cond delay="0"/>
                                          </p:stCondLst>
                                        </p:cTn>
                                        <p:tgtEl>
                                          <p:spTgt spid="9">
                                            <p:txEl>
                                              <p:pRg st="0" end="0"/>
                                            </p:txEl>
                                          </p:spTgt>
                                        </p:tgtEl>
                                        <p:attrNameLst>
                                          <p:attrName>style.visibility</p:attrName>
                                        </p:attrNameLst>
                                      </p:cBhvr>
                                      <p:to>
                                        <p:strVal val="visible"/>
                                      </p:to>
                                    </p:set>
                                    <p:animEffect transition="in" filter="blinds(horizontal)">
                                      <p:cBhvr>
                                        <p:cTn id="10" dur="500"/>
                                        <p:tgtEl>
                                          <p:spTgt spid="9">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linds(horizontal)">
                                      <p:cBhvr>
                                        <p:cTn id="15" dur="500"/>
                                        <p:tgtEl>
                                          <p:spTgt spid="4"/>
                                        </p:tgtEl>
                                      </p:cBhvr>
                                    </p:animEffect>
                                  </p:childTnLst>
                                </p:cTn>
                              </p:par>
                              <p:par>
                                <p:cTn id="16" presetID="3" presetClass="entr" presetSubtype="10" fill="hold" nodeType="withEffect">
                                  <p:stCondLst>
                                    <p:cond delay="0"/>
                                  </p:stCondLst>
                                  <p:childTnLst>
                                    <p:set>
                                      <p:cBhvr>
                                        <p:cTn id="17" dur="1" fill="hold">
                                          <p:stCondLst>
                                            <p:cond delay="0"/>
                                          </p:stCondLst>
                                        </p:cTn>
                                        <p:tgtEl>
                                          <p:spTgt spid="10">
                                            <p:txEl>
                                              <p:pRg st="0" end="0"/>
                                            </p:txEl>
                                          </p:spTgt>
                                        </p:tgtEl>
                                        <p:attrNameLst>
                                          <p:attrName>style.visibility</p:attrName>
                                        </p:attrNameLst>
                                      </p:cBhvr>
                                      <p:to>
                                        <p:strVal val="visible"/>
                                      </p:to>
                                    </p:set>
                                    <p:animEffect transition="in" filter="blinds(horizontal)">
                                      <p:cBhvr>
                                        <p:cTn id="18" dur="500"/>
                                        <p:tgtEl>
                                          <p:spTgt spid="10">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1028"/>
                                        </p:tgtEl>
                                        <p:attrNameLst>
                                          <p:attrName>style.visibility</p:attrName>
                                        </p:attrNameLst>
                                      </p:cBhvr>
                                      <p:to>
                                        <p:strVal val="visible"/>
                                      </p:to>
                                    </p:set>
                                    <p:animEffect transition="in" filter="blinds(horizontal)">
                                      <p:cBhvr>
                                        <p:cTn id="23" dur="500"/>
                                        <p:tgtEl>
                                          <p:spTgt spid="1028"/>
                                        </p:tgtEl>
                                      </p:cBhvr>
                                    </p:animEffect>
                                  </p:childTnLst>
                                </p:cTn>
                              </p:par>
                              <p:par>
                                <p:cTn id="24" presetID="3" presetClass="entr" presetSubtype="10" fill="hold" nodeType="withEffect">
                                  <p:stCondLst>
                                    <p:cond delay="0"/>
                                  </p:stCondLst>
                                  <p:childTnLst>
                                    <p:set>
                                      <p:cBhvr>
                                        <p:cTn id="25" dur="1" fill="hold">
                                          <p:stCondLst>
                                            <p:cond delay="0"/>
                                          </p:stCondLst>
                                        </p:cTn>
                                        <p:tgtEl>
                                          <p:spTgt spid="11">
                                            <p:txEl>
                                              <p:pRg st="0" end="0"/>
                                            </p:txEl>
                                          </p:spTgt>
                                        </p:tgtEl>
                                        <p:attrNameLst>
                                          <p:attrName>style.visibility</p:attrName>
                                        </p:attrNameLst>
                                      </p:cBhvr>
                                      <p:to>
                                        <p:strVal val="visible"/>
                                      </p:to>
                                    </p:set>
                                    <p:animEffect transition="in" filter="blinds(horizontal)">
                                      <p:cBhvr>
                                        <p:cTn id="26" dur="500"/>
                                        <p:tgtEl>
                                          <p:spTgt spid="11">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nodeType="clickEffect">
                                  <p:stCondLst>
                                    <p:cond delay="0"/>
                                  </p:stCondLst>
                                  <p:childTnLst>
                                    <p:set>
                                      <p:cBhvr>
                                        <p:cTn id="30" dur="1" fill="hold">
                                          <p:stCondLst>
                                            <p:cond delay="0"/>
                                          </p:stCondLst>
                                        </p:cTn>
                                        <p:tgtEl>
                                          <p:spTgt spid="1030"/>
                                        </p:tgtEl>
                                        <p:attrNameLst>
                                          <p:attrName>style.visibility</p:attrName>
                                        </p:attrNameLst>
                                      </p:cBhvr>
                                      <p:to>
                                        <p:strVal val="visible"/>
                                      </p:to>
                                    </p:set>
                                    <p:animEffect transition="in" filter="blinds(horizontal)">
                                      <p:cBhvr>
                                        <p:cTn id="31" dur="500"/>
                                        <p:tgtEl>
                                          <p:spTgt spid="1030"/>
                                        </p:tgtEl>
                                      </p:cBhvr>
                                    </p:animEffect>
                                  </p:childTnLst>
                                </p:cTn>
                              </p:par>
                              <p:par>
                                <p:cTn id="32" presetID="3" presetClass="entr" presetSubtype="10" fill="hold" nodeType="withEffect">
                                  <p:stCondLst>
                                    <p:cond delay="0"/>
                                  </p:stCondLst>
                                  <p:childTnLst>
                                    <p:set>
                                      <p:cBhvr>
                                        <p:cTn id="33" dur="1" fill="hold">
                                          <p:stCondLst>
                                            <p:cond delay="0"/>
                                          </p:stCondLst>
                                        </p:cTn>
                                        <p:tgtEl>
                                          <p:spTgt spid="12">
                                            <p:txEl>
                                              <p:pRg st="0" end="0"/>
                                            </p:txEl>
                                          </p:spTgt>
                                        </p:tgtEl>
                                        <p:attrNameLst>
                                          <p:attrName>style.visibility</p:attrName>
                                        </p:attrNameLst>
                                      </p:cBhvr>
                                      <p:to>
                                        <p:strVal val="visible"/>
                                      </p:to>
                                    </p:set>
                                    <p:animEffect transition="in" filter="blinds(horizontal)">
                                      <p:cBhvr>
                                        <p:cTn id="34" dur="500"/>
                                        <p:tgtEl>
                                          <p:spTgt spid="12">
                                            <p:txEl>
                                              <p:pRg st="0" end="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nodeType="click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blinds(horizontal)">
                                      <p:cBhvr>
                                        <p:cTn id="39" dur="500"/>
                                        <p:tgtEl>
                                          <p:spTgt spid="8"/>
                                        </p:tgtEl>
                                      </p:cBhvr>
                                    </p:animEffect>
                                  </p:childTnLst>
                                </p:cTn>
                              </p:par>
                              <p:par>
                                <p:cTn id="40" presetID="3" presetClass="entr" presetSubtype="10" fill="hold" nodeType="withEffect">
                                  <p:stCondLst>
                                    <p:cond delay="0"/>
                                  </p:stCondLst>
                                  <p:childTnLst>
                                    <p:set>
                                      <p:cBhvr>
                                        <p:cTn id="41" dur="1" fill="hold">
                                          <p:stCondLst>
                                            <p:cond delay="0"/>
                                          </p:stCondLst>
                                        </p:cTn>
                                        <p:tgtEl>
                                          <p:spTgt spid="13">
                                            <p:txEl>
                                              <p:pRg st="0" end="0"/>
                                            </p:txEl>
                                          </p:spTgt>
                                        </p:tgtEl>
                                        <p:attrNameLst>
                                          <p:attrName>style.visibility</p:attrName>
                                        </p:attrNameLst>
                                      </p:cBhvr>
                                      <p:to>
                                        <p:strVal val="visible"/>
                                      </p:to>
                                    </p:set>
                                    <p:animEffect transition="in" filter="blinds(horizontal)">
                                      <p:cBhvr>
                                        <p:cTn id="42" dur="500"/>
                                        <p:tgtEl>
                                          <p:spTgt spid="13">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1032"/>
                                        </p:tgtEl>
                                        <p:attrNameLst>
                                          <p:attrName>style.visibility</p:attrName>
                                        </p:attrNameLst>
                                      </p:cBhvr>
                                      <p:to>
                                        <p:strVal val="visible"/>
                                      </p:to>
                                    </p:set>
                                    <p:animEffect transition="in" filter="blinds(horizontal)">
                                      <p:cBhvr>
                                        <p:cTn id="47" dur="500"/>
                                        <p:tgtEl>
                                          <p:spTgt spid="1032"/>
                                        </p:tgtEl>
                                      </p:cBhvr>
                                    </p:animEffect>
                                  </p:childTnLst>
                                </p:cTn>
                              </p:par>
                              <p:par>
                                <p:cTn id="48" presetID="3" presetClass="entr" presetSubtype="10" fill="hold" nodeType="withEffect">
                                  <p:stCondLst>
                                    <p:cond delay="0"/>
                                  </p:stCondLst>
                                  <p:childTnLst>
                                    <p:set>
                                      <p:cBhvr>
                                        <p:cTn id="49" dur="1" fill="hold">
                                          <p:stCondLst>
                                            <p:cond delay="0"/>
                                          </p:stCondLst>
                                        </p:cTn>
                                        <p:tgtEl>
                                          <p:spTgt spid="14">
                                            <p:txEl>
                                              <p:pRg st="0" end="0"/>
                                            </p:txEl>
                                          </p:spTgt>
                                        </p:tgtEl>
                                        <p:attrNameLst>
                                          <p:attrName>style.visibility</p:attrName>
                                        </p:attrNameLst>
                                      </p:cBhvr>
                                      <p:to>
                                        <p:strVal val="visible"/>
                                      </p:to>
                                    </p:set>
                                    <p:animEffect transition="in" filter="blinds(horizontal)">
                                      <p:cBhvr>
                                        <p:cTn id="50" dur="500"/>
                                        <p:tgtEl>
                                          <p:spTgt spid="14">
                                            <p:txEl>
                                              <p:pRg st="0" end="0"/>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 presetClass="entr" presetSubtype="10" fill="hold" nodeType="clickEffect">
                                  <p:stCondLst>
                                    <p:cond delay="0"/>
                                  </p:stCondLst>
                                  <p:childTnLst>
                                    <p:set>
                                      <p:cBhvr>
                                        <p:cTn id="54" dur="1" fill="hold">
                                          <p:stCondLst>
                                            <p:cond delay="0"/>
                                          </p:stCondLst>
                                        </p:cTn>
                                        <p:tgtEl>
                                          <p:spTgt spid="30722"/>
                                        </p:tgtEl>
                                        <p:attrNameLst>
                                          <p:attrName>style.visibility</p:attrName>
                                        </p:attrNameLst>
                                      </p:cBhvr>
                                      <p:to>
                                        <p:strVal val="visible"/>
                                      </p:to>
                                    </p:set>
                                    <p:animEffect transition="in" filter="blinds(horizontal)">
                                      <p:cBhvr>
                                        <p:cTn id="55" dur="500"/>
                                        <p:tgtEl>
                                          <p:spTgt spid="30722"/>
                                        </p:tgtEl>
                                      </p:cBhvr>
                                    </p:animEffect>
                                  </p:childTnLst>
                                </p:cTn>
                              </p:par>
                              <p:par>
                                <p:cTn id="56" presetID="3" presetClass="entr" presetSubtype="10" fill="hold" nodeType="withEffect">
                                  <p:stCondLst>
                                    <p:cond delay="0"/>
                                  </p:stCondLst>
                                  <p:childTnLst>
                                    <p:set>
                                      <p:cBhvr>
                                        <p:cTn id="57" dur="1" fill="hold">
                                          <p:stCondLst>
                                            <p:cond delay="0"/>
                                          </p:stCondLst>
                                        </p:cTn>
                                        <p:tgtEl>
                                          <p:spTgt spid="16">
                                            <p:txEl>
                                              <p:pRg st="0" end="0"/>
                                            </p:txEl>
                                          </p:spTgt>
                                        </p:tgtEl>
                                        <p:attrNameLst>
                                          <p:attrName>style.visibility</p:attrName>
                                        </p:attrNameLst>
                                      </p:cBhvr>
                                      <p:to>
                                        <p:strVal val="visible"/>
                                      </p:to>
                                    </p:set>
                                    <p:animEffect transition="in" filter="blinds(horizontal)">
                                      <p:cBhvr>
                                        <p:cTn id="58" dur="500"/>
                                        <p:tgtEl>
                                          <p:spTgt spid="1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巴鲁赫·斯宾诺莎"/>
          <p:cNvPicPr>
            <a:picLocks noChangeAspect="1" noChangeArrowheads="1"/>
          </p:cNvPicPr>
          <p:nvPr/>
        </p:nvPicPr>
        <p:blipFill>
          <a:blip r:embed="rId2"/>
          <a:srcRect/>
          <a:stretch>
            <a:fillRect/>
          </a:stretch>
        </p:blipFill>
        <p:spPr bwMode="auto">
          <a:xfrm>
            <a:off x="500034" y="1000108"/>
            <a:ext cx="2500330" cy="2643206"/>
          </a:xfrm>
          <a:prstGeom prst="rect">
            <a:avLst/>
          </a:prstGeom>
          <a:noFill/>
        </p:spPr>
      </p:pic>
      <p:pic>
        <p:nvPicPr>
          <p:cNvPr id="1028" name="Picture 4" descr="约翰·洛克"/>
          <p:cNvPicPr>
            <a:picLocks noChangeAspect="1" noChangeArrowheads="1"/>
          </p:cNvPicPr>
          <p:nvPr/>
        </p:nvPicPr>
        <p:blipFill>
          <a:blip r:embed="rId3"/>
          <a:srcRect/>
          <a:stretch>
            <a:fillRect/>
          </a:stretch>
        </p:blipFill>
        <p:spPr bwMode="auto">
          <a:xfrm>
            <a:off x="3286116" y="1000108"/>
            <a:ext cx="2428892" cy="2643206"/>
          </a:xfrm>
          <a:prstGeom prst="rect">
            <a:avLst/>
          </a:prstGeom>
          <a:noFill/>
        </p:spPr>
      </p:pic>
      <p:pic>
        <p:nvPicPr>
          <p:cNvPr id="1030" name="Picture 6" descr="http://www.mybluesand.com/images/0103_251.gif"/>
          <p:cNvPicPr>
            <a:picLocks noChangeAspect="1" noChangeArrowheads="1"/>
          </p:cNvPicPr>
          <p:nvPr/>
        </p:nvPicPr>
        <p:blipFill>
          <a:blip r:embed="rId4"/>
          <a:srcRect/>
          <a:stretch>
            <a:fillRect/>
          </a:stretch>
        </p:blipFill>
        <p:spPr bwMode="auto">
          <a:xfrm>
            <a:off x="5929322" y="1000108"/>
            <a:ext cx="2714644" cy="2643206"/>
          </a:xfrm>
          <a:prstGeom prst="rect">
            <a:avLst/>
          </a:prstGeom>
          <a:noFill/>
        </p:spPr>
      </p:pic>
      <p:sp>
        <p:nvSpPr>
          <p:cNvPr id="5" name="TextBox 4"/>
          <p:cNvSpPr txBox="1"/>
          <p:nvPr/>
        </p:nvSpPr>
        <p:spPr>
          <a:xfrm>
            <a:off x="571472" y="3643314"/>
            <a:ext cx="2326278" cy="830997"/>
          </a:xfrm>
          <a:prstGeom prst="rect">
            <a:avLst/>
          </a:prstGeom>
          <a:noFill/>
        </p:spPr>
        <p:txBody>
          <a:bodyPr wrap="none" rtlCol="0">
            <a:spAutoFit/>
          </a:bodyPr>
          <a:lstStyle/>
          <a:p>
            <a:r>
              <a:rPr lang="zh-CN" altLang="en-US" dirty="0" smtClean="0"/>
              <a:t>     </a:t>
            </a:r>
            <a:r>
              <a:rPr lang="zh-CN" altLang="en-US" sz="2400" b="1" dirty="0" smtClean="0"/>
              <a:t>斯宾诺莎</a:t>
            </a:r>
            <a:endParaRPr lang="en-US" altLang="zh-CN" sz="2400" b="1" dirty="0" smtClean="0"/>
          </a:p>
          <a:p>
            <a:r>
              <a:rPr lang="zh-CN" altLang="en-US" sz="2400" b="1" dirty="0" smtClean="0"/>
              <a:t>（</a:t>
            </a:r>
            <a:r>
              <a:rPr lang="en-US" altLang="zh-CN" sz="2400" b="1" dirty="0" smtClean="0"/>
              <a:t>1632—1677</a:t>
            </a:r>
            <a:r>
              <a:rPr lang="zh-CN" altLang="en-US" sz="2400" b="1" dirty="0" smtClean="0"/>
              <a:t>）</a:t>
            </a:r>
            <a:endParaRPr lang="zh-CN" altLang="en-US" sz="2400" b="1" dirty="0"/>
          </a:p>
        </p:txBody>
      </p:sp>
      <p:sp>
        <p:nvSpPr>
          <p:cNvPr id="6" name="TextBox 5"/>
          <p:cNvSpPr txBox="1"/>
          <p:nvPr/>
        </p:nvSpPr>
        <p:spPr>
          <a:xfrm>
            <a:off x="3357554" y="3643314"/>
            <a:ext cx="2323072" cy="830997"/>
          </a:xfrm>
          <a:prstGeom prst="rect">
            <a:avLst/>
          </a:prstGeom>
          <a:noFill/>
        </p:spPr>
        <p:txBody>
          <a:bodyPr wrap="none" rtlCol="0">
            <a:spAutoFit/>
          </a:bodyPr>
          <a:lstStyle/>
          <a:p>
            <a:r>
              <a:rPr lang="zh-CN" altLang="en-US" dirty="0" smtClean="0"/>
              <a:t>             </a:t>
            </a:r>
            <a:r>
              <a:rPr lang="zh-CN" altLang="en-US" sz="2400" b="1" dirty="0" smtClean="0"/>
              <a:t>洛克</a:t>
            </a:r>
            <a:endParaRPr lang="en-US" altLang="zh-CN" sz="2400" b="1" dirty="0" smtClean="0"/>
          </a:p>
          <a:p>
            <a:r>
              <a:rPr lang="zh-CN" altLang="en-US" sz="2400" b="1" dirty="0" smtClean="0"/>
              <a:t>（</a:t>
            </a:r>
            <a:r>
              <a:rPr lang="en-US" altLang="zh-CN" sz="2400" b="1" dirty="0" smtClean="0"/>
              <a:t>1632—1704</a:t>
            </a:r>
            <a:r>
              <a:rPr lang="zh-CN" altLang="en-US" sz="2400" b="1" dirty="0" smtClean="0"/>
              <a:t>）</a:t>
            </a:r>
            <a:endParaRPr lang="zh-CN" altLang="en-US" sz="2400" b="1" dirty="0"/>
          </a:p>
        </p:txBody>
      </p:sp>
      <p:sp>
        <p:nvSpPr>
          <p:cNvPr id="7" name="TextBox 6"/>
          <p:cNvSpPr txBox="1"/>
          <p:nvPr/>
        </p:nvSpPr>
        <p:spPr>
          <a:xfrm>
            <a:off x="6072198" y="3643314"/>
            <a:ext cx="2246128" cy="830997"/>
          </a:xfrm>
          <a:prstGeom prst="rect">
            <a:avLst/>
          </a:prstGeom>
          <a:noFill/>
        </p:spPr>
        <p:txBody>
          <a:bodyPr wrap="none" rtlCol="0">
            <a:spAutoFit/>
          </a:bodyPr>
          <a:lstStyle/>
          <a:p>
            <a:r>
              <a:rPr lang="zh-CN" altLang="en-US" dirty="0" smtClean="0"/>
              <a:t>            </a:t>
            </a:r>
            <a:r>
              <a:rPr lang="zh-CN" altLang="en-US" sz="2400" b="1" dirty="0" smtClean="0"/>
              <a:t>卢梭</a:t>
            </a:r>
            <a:endParaRPr lang="en-US" altLang="zh-CN" sz="2400" b="1" dirty="0" smtClean="0"/>
          </a:p>
          <a:p>
            <a:r>
              <a:rPr lang="zh-CN" altLang="en-US" sz="2400" b="1" dirty="0" smtClean="0"/>
              <a:t>（</a:t>
            </a:r>
            <a:r>
              <a:rPr lang="en-US" altLang="zh-CN" sz="2400" b="1" dirty="0" smtClean="0"/>
              <a:t>1712—1778</a:t>
            </a:r>
            <a:r>
              <a:rPr lang="zh-CN" altLang="en-US" dirty="0" smtClean="0"/>
              <a:t>）</a:t>
            </a:r>
            <a:endParaRPr lang="zh-CN" altLang="en-US" dirty="0"/>
          </a:p>
        </p:txBody>
      </p:sp>
      <p:sp>
        <p:nvSpPr>
          <p:cNvPr id="8" name="矩形 7"/>
          <p:cNvSpPr/>
          <p:nvPr/>
        </p:nvSpPr>
        <p:spPr>
          <a:xfrm>
            <a:off x="428596" y="4500570"/>
            <a:ext cx="2500330" cy="12144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smtClean="0"/>
              <a:t>开创近代民主思想的先河的思想家</a:t>
            </a:r>
            <a:endParaRPr lang="zh-CN" altLang="en-US" sz="2800" b="1" dirty="0"/>
          </a:p>
        </p:txBody>
      </p:sp>
      <p:sp>
        <p:nvSpPr>
          <p:cNvPr id="9" name="矩形 8"/>
          <p:cNvSpPr/>
          <p:nvPr/>
        </p:nvSpPr>
        <p:spPr>
          <a:xfrm>
            <a:off x="3214678" y="4500570"/>
            <a:ext cx="2643206" cy="12144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smtClean="0"/>
              <a:t>全面阐述宪政民主思想的</a:t>
            </a:r>
            <a:endParaRPr lang="en-US" altLang="zh-CN" sz="2800" b="1" dirty="0" smtClean="0"/>
          </a:p>
          <a:p>
            <a:pPr algn="ctr"/>
            <a:r>
              <a:rPr lang="zh-CN" altLang="en-US" sz="2800" b="1" dirty="0" smtClean="0"/>
              <a:t>第一人</a:t>
            </a:r>
            <a:endParaRPr lang="zh-CN" altLang="en-US" sz="2800" b="1" dirty="0"/>
          </a:p>
        </p:txBody>
      </p:sp>
      <p:sp>
        <p:nvSpPr>
          <p:cNvPr id="10" name="矩形 9"/>
          <p:cNvSpPr/>
          <p:nvPr/>
        </p:nvSpPr>
        <p:spPr>
          <a:xfrm>
            <a:off x="6215074" y="4500570"/>
            <a:ext cx="2428892" cy="12144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smtClean="0"/>
              <a:t>全面阐述人民主权思想的</a:t>
            </a:r>
            <a:endParaRPr lang="en-US" altLang="zh-CN" sz="2800" b="1" dirty="0" smtClean="0"/>
          </a:p>
          <a:p>
            <a:pPr algn="ctr"/>
            <a:r>
              <a:rPr lang="zh-CN" altLang="en-US" sz="2800" b="1" dirty="0" smtClean="0"/>
              <a:t>先驱</a:t>
            </a:r>
            <a:endParaRPr lang="zh-CN" altLang="en-US" sz="28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7042" name="Picture 5" descr="00-s"/>
          <p:cNvPicPr>
            <a:picLocks noChangeAspect="1" noChangeArrowheads="1"/>
          </p:cNvPicPr>
          <p:nvPr/>
        </p:nvPicPr>
        <p:blipFill>
          <a:blip r:embed="rId3"/>
          <a:srcRect/>
          <a:stretch>
            <a:fillRect/>
          </a:stretch>
        </p:blipFill>
        <p:spPr bwMode="auto">
          <a:xfrm>
            <a:off x="0" y="142852"/>
            <a:ext cx="1357290" cy="1285884"/>
          </a:xfrm>
          <a:prstGeom prst="rect">
            <a:avLst/>
          </a:prstGeom>
          <a:noFill/>
          <a:ln w="9525">
            <a:noFill/>
            <a:miter lim="800000"/>
            <a:headEnd/>
            <a:tailEnd/>
          </a:ln>
        </p:spPr>
      </p:pic>
      <p:sp>
        <p:nvSpPr>
          <p:cNvPr id="87044" name="Text Box 7"/>
          <p:cNvSpPr txBox="1">
            <a:spLocks noChangeArrowheads="1"/>
          </p:cNvSpPr>
          <p:nvPr/>
        </p:nvSpPr>
        <p:spPr bwMode="auto">
          <a:xfrm>
            <a:off x="4000496" y="1928802"/>
            <a:ext cx="4298950" cy="461665"/>
          </a:xfrm>
          <a:prstGeom prst="rect">
            <a:avLst/>
          </a:prstGeom>
          <a:noFill/>
          <a:ln w="9525">
            <a:noFill/>
            <a:miter lim="800000"/>
            <a:headEnd/>
            <a:tailEnd/>
          </a:ln>
        </p:spPr>
        <p:txBody>
          <a:bodyPr>
            <a:spAutoFit/>
          </a:bodyPr>
          <a:lstStyle/>
          <a:p>
            <a:pPr eaLnBrk="1" hangingPunct="1"/>
            <a:r>
              <a:rPr kumimoji="1" lang="en-US" altLang="zh-CN" sz="2400" b="0" dirty="0">
                <a:latin typeface="黑体" pitchFamily="2" charset="-122"/>
                <a:ea typeface="黑体" pitchFamily="2" charset="-122"/>
              </a:rPr>
              <a:t>    </a:t>
            </a:r>
            <a:endParaRPr kumimoji="1" lang="zh-CN" altLang="en-US" sz="2400" b="0" dirty="0">
              <a:latin typeface="黑体" pitchFamily="2" charset="-122"/>
              <a:ea typeface="黑体" pitchFamily="2" charset="-122"/>
            </a:endParaRPr>
          </a:p>
        </p:txBody>
      </p:sp>
      <p:sp>
        <p:nvSpPr>
          <p:cNvPr id="87045" name="Text Box 5"/>
          <p:cNvSpPr txBox="1">
            <a:spLocks noChangeArrowheads="1"/>
          </p:cNvSpPr>
          <p:nvPr/>
        </p:nvSpPr>
        <p:spPr bwMode="auto">
          <a:xfrm>
            <a:off x="1285852" y="0"/>
            <a:ext cx="5105400" cy="707886"/>
          </a:xfrm>
          <a:prstGeom prst="rect">
            <a:avLst/>
          </a:prstGeom>
          <a:noFill/>
          <a:ln w="9525" algn="ctr">
            <a:noFill/>
            <a:miter lim="800000"/>
            <a:headEnd/>
            <a:tailEnd/>
          </a:ln>
          <a:effectLst/>
        </p:spPr>
        <p:txBody>
          <a:bodyPr>
            <a:spAutoFit/>
          </a:bodyPr>
          <a:lstStyle/>
          <a:p>
            <a:pPr eaLnBrk="1" hangingPunct="1">
              <a:spcBef>
                <a:spcPct val="50000"/>
              </a:spcBef>
            </a:pPr>
            <a:r>
              <a:rPr lang="zh-CN" altLang="en-US" sz="4000" dirty="0" smtClean="0">
                <a:latin typeface="Arial" charset="0"/>
                <a:ea typeface="黑体" pitchFamily="2" charset="-122"/>
              </a:rPr>
              <a:t>一、斯宾诺莎</a:t>
            </a:r>
            <a:endParaRPr lang="zh-CN" altLang="en-US" sz="4000" dirty="0">
              <a:latin typeface="Arial" charset="0"/>
              <a:ea typeface="黑体" pitchFamily="2" charset="-122"/>
            </a:endParaRPr>
          </a:p>
        </p:txBody>
      </p:sp>
      <p:sp>
        <p:nvSpPr>
          <p:cNvPr id="87046" name="Rectangle 6"/>
          <p:cNvSpPr>
            <a:spLocks noChangeArrowheads="1"/>
          </p:cNvSpPr>
          <p:nvPr/>
        </p:nvSpPr>
        <p:spPr bwMode="auto">
          <a:xfrm>
            <a:off x="2428860" y="500042"/>
            <a:ext cx="5286412" cy="584775"/>
          </a:xfrm>
          <a:prstGeom prst="rect">
            <a:avLst/>
          </a:prstGeom>
          <a:noFill/>
          <a:ln w="9525" algn="ctr">
            <a:noFill/>
            <a:miter lim="800000"/>
            <a:headEnd/>
            <a:tailEnd/>
          </a:ln>
          <a:effectLst/>
        </p:spPr>
        <p:txBody>
          <a:bodyPr wrap="square">
            <a:spAutoFit/>
          </a:bodyPr>
          <a:lstStyle/>
          <a:p>
            <a:pPr algn="ctr" eaLnBrk="1" hangingPunct="1">
              <a:spcBef>
                <a:spcPct val="50000"/>
              </a:spcBef>
            </a:pPr>
            <a:r>
              <a:rPr lang="en-US" altLang="zh-CN" sz="3200" dirty="0">
                <a:solidFill>
                  <a:srgbClr val="990000"/>
                </a:solidFill>
                <a:latin typeface="Arial" charset="0"/>
                <a:ea typeface="黑体" pitchFamily="2" charset="-122"/>
              </a:rPr>
              <a:t>——</a:t>
            </a:r>
            <a:r>
              <a:rPr lang="zh-CN" altLang="en-US" sz="3200" dirty="0">
                <a:solidFill>
                  <a:srgbClr val="990000"/>
                </a:solidFill>
                <a:latin typeface="Arial" charset="0"/>
                <a:ea typeface="黑体" pitchFamily="2" charset="-122"/>
              </a:rPr>
              <a:t>开启近代</a:t>
            </a:r>
            <a:r>
              <a:rPr lang="zh-CN" altLang="en-US" sz="3200" dirty="0" smtClean="0">
                <a:solidFill>
                  <a:srgbClr val="990000"/>
                </a:solidFill>
                <a:latin typeface="Arial" charset="0"/>
                <a:ea typeface="黑体" pitchFamily="2" charset="-122"/>
              </a:rPr>
              <a:t>民主思想先河</a:t>
            </a:r>
            <a:endParaRPr lang="zh-CN" altLang="en-US" sz="3200" dirty="0">
              <a:solidFill>
                <a:srgbClr val="990000"/>
              </a:solidFill>
              <a:latin typeface="Arial" charset="0"/>
              <a:ea typeface="黑体" pitchFamily="2" charset="-122"/>
            </a:endParaRPr>
          </a:p>
        </p:txBody>
      </p:sp>
      <p:sp>
        <p:nvSpPr>
          <p:cNvPr id="19" name="矩形 18"/>
          <p:cNvSpPr/>
          <p:nvPr/>
        </p:nvSpPr>
        <p:spPr>
          <a:xfrm>
            <a:off x="285720" y="1571612"/>
            <a:ext cx="8643998" cy="1508105"/>
          </a:xfrm>
          <a:prstGeom prst="rect">
            <a:avLst/>
          </a:prstGeom>
        </p:spPr>
        <p:txBody>
          <a:bodyPr wrap="square">
            <a:spAutoFit/>
          </a:bodyPr>
          <a:lstStyle/>
          <a:p>
            <a:r>
              <a:rPr kumimoji="1" lang="zh-CN" altLang="en-US" sz="2800" b="1" dirty="0" smtClean="0">
                <a:latin typeface="华文楷体" pitchFamily="2" charset="-122"/>
                <a:ea typeface="华文楷体" pitchFamily="2" charset="-122"/>
              </a:rPr>
              <a:t>材料一</a:t>
            </a:r>
            <a:endParaRPr kumimoji="1" lang="en-US" altLang="zh-CN" sz="2800" b="1" dirty="0" smtClean="0">
              <a:latin typeface="华文楷体" pitchFamily="2" charset="-122"/>
              <a:ea typeface="华文楷体" pitchFamily="2" charset="-122"/>
            </a:endParaRPr>
          </a:p>
          <a:p>
            <a:r>
              <a:rPr kumimoji="1" lang="zh-CN" altLang="en-US" sz="3200" b="1" dirty="0" smtClean="0">
                <a:latin typeface="华文楷体" pitchFamily="2" charset="-122"/>
                <a:ea typeface="华文楷体" pitchFamily="2" charset="-122"/>
              </a:rPr>
              <a:t>当时的荷兰有一定自由，但却不民主。</a:t>
            </a:r>
            <a:endParaRPr kumimoji="1" lang="en-US" altLang="zh-CN" sz="3200" b="1" dirty="0" smtClean="0">
              <a:latin typeface="华文楷体" pitchFamily="2" charset="-122"/>
              <a:ea typeface="华文楷体" pitchFamily="2" charset="-122"/>
            </a:endParaRPr>
          </a:p>
          <a:p>
            <a:r>
              <a:rPr kumimoji="1" lang="en-US" altLang="zh-CN" sz="3200" b="1" dirty="0" smtClean="0">
                <a:latin typeface="华文楷体" pitchFamily="2" charset="-122"/>
                <a:ea typeface="华文楷体" pitchFamily="2" charset="-122"/>
              </a:rPr>
              <a:t>                                        </a:t>
            </a:r>
            <a:r>
              <a:rPr kumimoji="1" lang="zh-CN" altLang="en-US" sz="3200" b="1" dirty="0" smtClean="0">
                <a:latin typeface="华文楷体" pitchFamily="2" charset="-122"/>
                <a:ea typeface="华文楷体" pitchFamily="2" charset="-122"/>
              </a:rPr>
              <a:t>－</a:t>
            </a:r>
            <a:r>
              <a:rPr kumimoji="1" lang="zh-CN" altLang="en-US" sz="3200" b="1" dirty="0" smtClean="0">
                <a:effectLst>
                  <a:outerShdw blurRad="38100" dist="38100" dir="2700000" algn="tl">
                    <a:srgbClr val="808080"/>
                  </a:outerShdw>
                </a:effectLst>
                <a:latin typeface="华文楷体" pitchFamily="2" charset="-122"/>
                <a:ea typeface="华文楷体" pitchFamily="2" charset="-122"/>
              </a:rPr>
              <a:t>斯宾诺莎</a:t>
            </a:r>
          </a:p>
        </p:txBody>
      </p:sp>
      <p:sp>
        <p:nvSpPr>
          <p:cNvPr id="10" name="TextBox 9"/>
          <p:cNvSpPr txBox="1"/>
          <p:nvPr/>
        </p:nvSpPr>
        <p:spPr>
          <a:xfrm>
            <a:off x="1500166" y="1071546"/>
            <a:ext cx="2646878" cy="584775"/>
          </a:xfrm>
          <a:prstGeom prst="rect">
            <a:avLst/>
          </a:prstGeom>
          <a:noFill/>
        </p:spPr>
        <p:txBody>
          <a:bodyPr wrap="none" rtlCol="0">
            <a:spAutoFit/>
          </a:bodyPr>
          <a:lstStyle/>
          <a:p>
            <a:r>
              <a:rPr lang="zh-CN" altLang="en-US" sz="3200" b="1" dirty="0" smtClean="0"/>
              <a:t>（一）背景：</a:t>
            </a:r>
            <a:endParaRPr lang="zh-CN" altLang="en-US" sz="3200" b="1" dirty="0"/>
          </a:p>
        </p:txBody>
      </p:sp>
      <p:sp>
        <p:nvSpPr>
          <p:cNvPr id="12" name="TextBox 11"/>
          <p:cNvSpPr txBox="1"/>
          <p:nvPr/>
        </p:nvSpPr>
        <p:spPr>
          <a:xfrm>
            <a:off x="214282" y="3286124"/>
            <a:ext cx="8084264" cy="523220"/>
          </a:xfrm>
          <a:prstGeom prst="rect">
            <a:avLst/>
          </a:prstGeom>
          <a:noFill/>
        </p:spPr>
        <p:txBody>
          <a:bodyPr wrap="none" rtlCol="0">
            <a:spAutoFit/>
          </a:bodyPr>
          <a:lstStyle/>
          <a:p>
            <a:r>
              <a:rPr lang="zh-CN" altLang="en-US" sz="2800" b="1" dirty="0" smtClean="0">
                <a:solidFill>
                  <a:srgbClr val="0000FF"/>
                </a:solidFill>
                <a:latin typeface="+mj-ea"/>
                <a:ea typeface="+mj-ea"/>
              </a:rPr>
              <a:t>思考：</a:t>
            </a:r>
            <a:r>
              <a:rPr lang="en-US" altLang="zh-CN" sz="2800" b="1" dirty="0" smtClean="0">
                <a:solidFill>
                  <a:srgbClr val="0000FF"/>
                </a:solidFill>
                <a:latin typeface="+mj-ea"/>
                <a:ea typeface="+mj-ea"/>
              </a:rPr>
              <a:t>1</a:t>
            </a:r>
            <a:r>
              <a:rPr lang="zh-CN" altLang="en-US" sz="2800" b="1" dirty="0" smtClean="0">
                <a:solidFill>
                  <a:srgbClr val="0000FF"/>
                </a:solidFill>
                <a:latin typeface="+mj-ea"/>
                <a:ea typeface="+mj-ea"/>
              </a:rPr>
              <a:t>、如何理解 “荷兰有一定自由”的含义？</a:t>
            </a:r>
            <a:endParaRPr lang="zh-CN" altLang="en-US" sz="2800" b="1" dirty="0">
              <a:solidFill>
                <a:srgbClr val="0000FF"/>
              </a:solidFill>
              <a:latin typeface="+mj-ea"/>
              <a:ea typeface="+mj-ea"/>
            </a:endParaRPr>
          </a:p>
        </p:txBody>
      </p:sp>
      <p:sp>
        <p:nvSpPr>
          <p:cNvPr id="13" name="TextBox 12"/>
          <p:cNvSpPr txBox="1"/>
          <p:nvPr/>
        </p:nvSpPr>
        <p:spPr>
          <a:xfrm>
            <a:off x="428596" y="5429264"/>
            <a:ext cx="7907934" cy="523220"/>
          </a:xfrm>
          <a:prstGeom prst="rect">
            <a:avLst/>
          </a:prstGeom>
          <a:noFill/>
        </p:spPr>
        <p:txBody>
          <a:bodyPr wrap="none" rtlCol="0">
            <a:spAutoFit/>
          </a:bodyPr>
          <a:lstStyle/>
          <a:p>
            <a:r>
              <a:rPr lang="en-US" altLang="zh-CN" sz="2800" b="1" dirty="0" smtClean="0">
                <a:solidFill>
                  <a:srgbClr val="0000FF"/>
                </a:solidFill>
              </a:rPr>
              <a:t>2</a:t>
            </a:r>
            <a:r>
              <a:rPr lang="zh-CN" altLang="en-US" sz="2800" b="1" dirty="0" smtClean="0">
                <a:solidFill>
                  <a:srgbClr val="0000FF"/>
                </a:solidFill>
              </a:rPr>
              <a:t>、斯宾诺莎为什么说新生的荷兰“并不民主”？</a:t>
            </a:r>
            <a:endParaRPr lang="zh-CN" altLang="en-US" sz="2800" b="1" dirty="0">
              <a:solidFill>
                <a:srgbClr val="0000FF"/>
              </a:solidFill>
            </a:endParaRPr>
          </a:p>
        </p:txBody>
      </p:sp>
      <p:sp>
        <p:nvSpPr>
          <p:cNvPr id="15" name="矩形 14"/>
          <p:cNvSpPr/>
          <p:nvPr/>
        </p:nvSpPr>
        <p:spPr>
          <a:xfrm>
            <a:off x="0" y="4000504"/>
            <a:ext cx="9144000" cy="1143008"/>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TextBox 15"/>
          <p:cNvSpPr txBox="1"/>
          <p:nvPr/>
        </p:nvSpPr>
        <p:spPr>
          <a:xfrm>
            <a:off x="0" y="4071942"/>
            <a:ext cx="9389109" cy="523220"/>
          </a:xfrm>
          <a:prstGeom prst="rect">
            <a:avLst/>
          </a:prstGeom>
          <a:noFill/>
        </p:spPr>
        <p:txBody>
          <a:bodyPr wrap="none" rtlCol="0">
            <a:spAutoFit/>
          </a:bodyPr>
          <a:lstStyle/>
          <a:p>
            <a:r>
              <a:rPr lang="en-US" altLang="zh-CN" sz="2800" b="1" dirty="0" smtClean="0"/>
              <a:t>1</a:t>
            </a:r>
            <a:r>
              <a:rPr lang="zh-CN" altLang="en-US" sz="2800" b="1" dirty="0" smtClean="0"/>
              <a:t>、</a:t>
            </a:r>
            <a:r>
              <a:rPr lang="en-US" altLang="zh-CN" sz="2800" b="1" dirty="0" smtClean="0"/>
              <a:t>16</a:t>
            </a:r>
            <a:r>
              <a:rPr lang="zh-CN" altLang="en-US" sz="2800" b="1" dirty="0" smtClean="0"/>
              <a:t>世纪末，推翻西班牙殖民统治，建立资产阶级共和国</a:t>
            </a:r>
            <a:endParaRPr lang="zh-CN" alt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linds(horizontal)">
                                      <p:cBhvr>
                                        <p:cTn id="7" dur="500"/>
                                        <p:tgtEl>
                                          <p:spTgt spid="15"/>
                                        </p:tgtEl>
                                      </p:cBhvr>
                                    </p:animEffect>
                                  </p:childTnLst>
                                </p:cTn>
                              </p:par>
                              <p:par>
                                <p:cTn id="8" presetID="3" presetClass="entr" presetSubtype="10" fill="hold" nodeType="withEffect">
                                  <p:stCondLst>
                                    <p:cond delay="0"/>
                                  </p:stCondLst>
                                  <p:childTnLst>
                                    <p:set>
                                      <p:cBhvr>
                                        <p:cTn id="9" dur="1" fill="hold">
                                          <p:stCondLst>
                                            <p:cond delay="0"/>
                                          </p:stCondLst>
                                        </p:cTn>
                                        <p:tgtEl>
                                          <p:spTgt spid="16">
                                            <p:txEl>
                                              <p:pRg st="0" end="0"/>
                                            </p:txEl>
                                          </p:spTgt>
                                        </p:tgtEl>
                                        <p:attrNameLst>
                                          <p:attrName>style.visibility</p:attrName>
                                        </p:attrNameLst>
                                      </p:cBhvr>
                                      <p:to>
                                        <p:strVal val="visible"/>
                                      </p:to>
                                    </p:set>
                                    <p:animEffect transition="in" filter="blinds(horizontal)">
                                      <p:cBhvr>
                                        <p:cTn id="10" dur="500"/>
                                        <p:tgtEl>
                                          <p:spTgt spid="16">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13">
                                            <p:txEl>
                                              <p:pRg st="0" end="0"/>
                                            </p:txEl>
                                          </p:spTgt>
                                        </p:tgtEl>
                                        <p:attrNameLst>
                                          <p:attrName>style.visibility</p:attrName>
                                        </p:attrNameLst>
                                      </p:cBhvr>
                                      <p:to>
                                        <p:strVal val="visible"/>
                                      </p:to>
                                    </p:set>
                                    <p:animEffect transition="in" filter="blinds(horizontal)">
                                      <p:cBhvr>
                                        <p:cTn id="15" dur="5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42844" y="4357694"/>
            <a:ext cx="9001156" cy="2071702"/>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sz="3600" b="1" dirty="0">
              <a:latin typeface="华文彩云" pitchFamily="2" charset="-122"/>
              <a:ea typeface="华文彩云" pitchFamily="2" charset="-122"/>
            </a:endParaRPr>
          </a:p>
        </p:txBody>
      </p:sp>
      <p:sp>
        <p:nvSpPr>
          <p:cNvPr id="3" name="矩形 2"/>
          <p:cNvSpPr/>
          <p:nvPr/>
        </p:nvSpPr>
        <p:spPr>
          <a:xfrm>
            <a:off x="-285784" y="4643446"/>
            <a:ext cx="4572000" cy="1569660"/>
          </a:xfrm>
          <a:prstGeom prst="rect">
            <a:avLst/>
          </a:prstGeom>
        </p:spPr>
        <p:txBody>
          <a:bodyPr>
            <a:spAutoFit/>
          </a:bodyPr>
          <a:lstStyle/>
          <a:p>
            <a:pPr algn="ctr"/>
            <a:r>
              <a:rPr lang="zh-CN" altLang="en-US" sz="3200" b="1" dirty="0" smtClean="0"/>
              <a:t>经济上不民主</a:t>
            </a:r>
            <a:endParaRPr lang="en-US" altLang="zh-CN" sz="3200" b="1" dirty="0" smtClean="0"/>
          </a:p>
          <a:p>
            <a:pPr algn="ctr"/>
            <a:r>
              <a:rPr lang="zh-CN" altLang="en-US" sz="3200" b="1" dirty="0" smtClean="0"/>
              <a:t>政治上不民主</a:t>
            </a:r>
            <a:endParaRPr lang="en-US" altLang="zh-CN" sz="3200" b="1" dirty="0" smtClean="0"/>
          </a:p>
          <a:p>
            <a:pPr algn="ctr"/>
            <a:r>
              <a:rPr lang="zh-CN" altLang="en-US" sz="3200" b="1" dirty="0" smtClean="0"/>
              <a:t>思想上不自由</a:t>
            </a:r>
            <a:endParaRPr lang="zh-CN" altLang="en-US" sz="3200" b="1" dirty="0"/>
          </a:p>
        </p:txBody>
      </p:sp>
      <p:sp>
        <p:nvSpPr>
          <p:cNvPr id="4" name="矩形 3"/>
          <p:cNvSpPr/>
          <p:nvPr/>
        </p:nvSpPr>
        <p:spPr>
          <a:xfrm>
            <a:off x="5429256" y="4572008"/>
            <a:ext cx="4572000" cy="1815882"/>
          </a:xfrm>
          <a:prstGeom prst="rect">
            <a:avLst/>
          </a:prstGeom>
        </p:spPr>
        <p:txBody>
          <a:bodyPr>
            <a:spAutoFit/>
          </a:bodyPr>
          <a:lstStyle/>
          <a:p>
            <a:r>
              <a:rPr kumimoji="1" lang="zh-CN" altLang="en-US" sz="2800" b="1" dirty="0" smtClean="0">
                <a:solidFill>
                  <a:srgbClr val="FF0000"/>
                </a:solidFill>
                <a:latin typeface="Times New Roman" pitchFamily="18" charset="0"/>
              </a:rPr>
              <a:t>荷兰资产阶级急需</a:t>
            </a:r>
            <a:endParaRPr kumimoji="1" lang="en-US" altLang="zh-CN" sz="2800" b="1" dirty="0" smtClean="0">
              <a:solidFill>
                <a:srgbClr val="FF0000"/>
              </a:solidFill>
              <a:latin typeface="Times New Roman" pitchFamily="18" charset="0"/>
            </a:endParaRPr>
          </a:p>
          <a:p>
            <a:r>
              <a:rPr kumimoji="1" lang="zh-CN" altLang="en-US" sz="2800" b="1" dirty="0" smtClean="0">
                <a:solidFill>
                  <a:srgbClr val="FF0000"/>
                </a:solidFill>
                <a:latin typeface="Times New Roman" pitchFamily="18" charset="0"/>
              </a:rPr>
              <a:t>在思想理论上反对</a:t>
            </a:r>
            <a:endParaRPr kumimoji="1" lang="en-US" altLang="zh-CN" sz="2800" b="1" dirty="0" smtClean="0">
              <a:solidFill>
                <a:srgbClr val="FF0000"/>
              </a:solidFill>
              <a:latin typeface="Times New Roman" pitchFamily="18" charset="0"/>
            </a:endParaRPr>
          </a:p>
          <a:p>
            <a:r>
              <a:rPr kumimoji="1" lang="zh-CN" altLang="en-US" sz="2800" b="1" dirty="0" smtClean="0">
                <a:solidFill>
                  <a:srgbClr val="FF0000"/>
                </a:solidFill>
                <a:latin typeface="Times New Roman" pitchFamily="18" charset="0"/>
              </a:rPr>
              <a:t>封建专制，捍卫资</a:t>
            </a:r>
            <a:endParaRPr kumimoji="1" lang="en-US" altLang="zh-CN" sz="2800" b="1" dirty="0" smtClean="0">
              <a:solidFill>
                <a:srgbClr val="FF0000"/>
              </a:solidFill>
              <a:latin typeface="Times New Roman" pitchFamily="18" charset="0"/>
            </a:endParaRPr>
          </a:p>
          <a:p>
            <a:r>
              <a:rPr kumimoji="1" lang="zh-CN" altLang="en-US" sz="2800" b="1" dirty="0" smtClean="0">
                <a:solidFill>
                  <a:srgbClr val="FF0000"/>
                </a:solidFill>
                <a:latin typeface="Times New Roman" pitchFamily="18" charset="0"/>
              </a:rPr>
              <a:t>产阶级的利益</a:t>
            </a:r>
            <a:endParaRPr lang="zh-CN" altLang="en-US" sz="2800" dirty="0"/>
          </a:p>
        </p:txBody>
      </p:sp>
      <p:sp>
        <p:nvSpPr>
          <p:cNvPr id="5" name="右箭头 4"/>
          <p:cNvSpPr/>
          <p:nvPr/>
        </p:nvSpPr>
        <p:spPr>
          <a:xfrm>
            <a:off x="3500430" y="5072074"/>
            <a:ext cx="1928826"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3857620" y="4714884"/>
            <a:ext cx="902811" cy="523220"/>
          </a:xfrm>
          <a:prstGeom prst="rect">
            <a:avLst/>
          </a:prstGeom>
        </p:spPr>
        <p:txBody>
          <a:bodyPr wrap="none">
            <a:spAutoFit/>
          </a:bodyPr>
          <a:lstStyle/>
          <a:p>
            <a:r>
              <a:rPr lang="zh-CN" altLang="en-US" sz="2800" b="1" dirty="0" smtClean="0">
                <a:latin typeface="华文彩云" pitchFamily="2" charset="-122"/>
                <a:ea typeface="华文彩云" pitchFamily="2" charset="-122"/>
              </a:rPr>
              <a:t>认识</a:t>
            </a:r>
            <a:endParaRPr lang="zh-CN" altLang="en-US" sz="2800" b="1" dirty="0">
              <a:latin typeface="华文彩云" pitchFamily="2" charset="-122"/>
              <a:ea typeface="华文彩云" pitchFamily="2" charset="-122"/>
            </a:endParaRPr>
          </a:p>
        </p:txBody>
      </p:sp>
      <p:sp>
        <p:nvSpPr>
          <p:cNvPr id="7" name="矩形 6"/>
          <p:cNvSpPr/>
          <p:nvPr/>
        </p:nvSpPr>
        <p:spPr>
          <a:xfrm>
            <a:off x="500034" y="285728"/>
            <a:ext cx="8001056" cy="3108543"/>
          </a:xfrm>
          <a:prstGeom prst="rect">
            <a:avLst/>
          </a:prstGeom>
        </p:spPr>
        <p:txBody>
          <a:bodyPr wrap="square">
            <a:spAutoFit/>
          </a:bodyPr>
          <a:lstStyle/>
          <a:p>
            <a:pPr lvl="0" indent="266700" fontAlgn="base">
              <a:spcBef>
                <a:spcPct val="0"/>
              </a:spcBef>
              <a:spcAft>
                <a:spcPct val="0"/>
              </a:spcAft>
            </a:pPr>
            <a:r>
              <a:rPr lang="zh-CN" altLang="en-US" sz="2800" b="1" dirty="0" smtClean="0">
                <a:latin typeface="华文楷体" pitchFamily="2" charset="-122"/>
                <a:ea typeface="华文楷体" pitchFamily="2" charset="-122"/>
                <a:cs typeface="Times New Roman" pitchFamily="18" charset="0"/>
              </a:rPr>
              <a:t>材料二：</a:t>
            </a:r>
            <a:r>
              <a:rPr lang="en-US" altLang="zh-CN" sz="2800" b="1" dirty="0" smtClean="0">
                <a:latin typeface="华文楷体" pitchFamily="2" charset="-122"/>
                <a:ea typeface="华文楷体" pitchFamily="2" charset="-122"/>
                <a:cs typeface="Times New Roman" pitchFamily="18" charset="0"/>
              </a:rPr>
              <a:t>  </a:t>
            </a:r>
          </a:p>
          <a:p>
            <a:pPr lvl="0" indent="266700" fontAlgn="base">
              <a:spcBef>
                <a:spcPct val="0"/>
              </a:spcBef>
              <a:spcAft>
                <a:spcPct val="0"/>
              </a:spcAft>
            </a:pPr>
            <a:r>
              <a:rPr lang="en-US" altLang="zh-CN" sz="2800" b="1" dirty="0" smtClean="0">
                <a:latin typeface="华文楷体" pitchFamily="2" charset="-122"/>
                <a:ea typeface="华文楷体" pitchFamily="2" charset="-122"/>
                <a:cs typeface="Times New Roman" pitchFamily="18" charset="0"/>
              </a:rPr>
              <a:t>   16</a:t>
            </a:r>
            <a:r>
              <a:rPr lang="zh-CN" altLang="en-US" sz="2800" b="1" dirty="0" smtClean="0">
                <a:latin typeface="华文楷体" pitchFamily="2" charset="-122"/>
                <a:ea typeface="华文楷体" pitchFamily="2" charset="-122"/>
                <a:cs typeface="Times New Roman" pitchFamily="18" charset="0"/>
              </a:rPr>
              <a:t>世纪</a:t>
            </a:r>
            <a:r>
              <a:rPr lang="en-US" altLang="zh-CN" sz="2800" b="1" dirty="0" smtClean="0">
                <a:latin typeface="华文楷体" pitchFamily="2" charset="-122"/>
                <a:ea typeface="华文楷体" pitchFamily="2" charset="-122"/>
                <a:cs typeface="Times New Roman" pitchFamily="18" charset="0"/>
              </a:rPr>
              <a:t>80</a:t>
            </a:r>
            <a:r>
              <a:rPr lang="zh-CN" altLang="en-US" sz="2800" b="1" dirty="0" smtClean="0">
                <a:latin typeface="华文楷体" pitchFamily="2" charset="-122"/>
                <a:ea typeface="华文楷体" pitchFamily="2" charset="-122"/>
                <a:cs typeface="Times New Roman" pitchFamily="18" charset="0"/>
              </a:rPr>
              <a:t>年代荷兰独立后经济上资本主义迅速发展，但封建土地制度并没有被摧毁；荷兰的政权是由富商和贵族寡头联盟掌握着，没有割断与封建制度的联系</a:t>
            </a:r>
            <a:r>
              <a:rPr lang="en-US" altLang="zh-CN" sz="2800" b="1" dirty="0" smtClean="0">
                <a:latin typeface="华文楷体" pitchFamily="2" charset="-122"/>
                <a:ea typeface="华文楷体" pitchFamily="2" charset="-122"/>
                <a:cs typeface="Times New Roman" pitchFamily="18" charset="0"/>
              </a:rPr>
              <a:t>…</a:t>
            </a:r>
            <a:r>
              <a:rPr lang="zh-CN" altLang="en-US" sz="2800" b="1" dirty="0" smtClean="0">
                <a:latin typeface="华文楷体" pitchFamily="2" charset="-122"/>
                <a:ea typeface="华文楷体" pitchFamily="2" charset="-122"/>
                <a:cs typeface="Times New Roman" pitchFamily="18" charset="0"/>
              </a:rPr>
              <a:t>思想上，宣扬无神论会受到各派教徒的反对和诅咒，执政者也从法律上禁止发售和传播宣传无神论的书籍。</a:t>
            </a:r>
            <a:endParaRPr lang="en-US" altLang="zh-CN" sz="2800" b="1" dirty="0" smtClean="0">
              <a:latin typeface="华文楷体" pitchFamily="2" charset="-122"/>
              <a:ea typeface="华文楷体" pitchFamily="2" charset="-122"/>
              <a:cs typeface="Times New Roman" pitchFamily="18" charset="0"/>
            </a:endParaRPr>
          </a:p>
        </p:txBody>
      </p:sp>
      <p:cxnSp>
        <p:nvCxnSpPr>
          <p:cNvPr id="8" name="直接连接符 7"/>
          <p:cNvCxnSpPr/>
          <p:nvPr/>
        </p:nvCxnSpPr>
        <p:spPr>
          <a:xfrm>
            <a:off x="2071670" y="1571612"/>
            <a:ext cx="4357718" cy="1588"/>
          </a:xfrm>
          <a:prstGeom prst="line">
            <a:avLst/>
          </a:prstGeom>
          <a:ln w="476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1785918" y="2000240"/>
            <a:ext cx="2428860" cy="1588"/>
          </a:xfrm>
          <a:prstGeom prst="line">
            <a:avLst/>
          </a:prstGeom>
          <a:ln w="476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4857752" y="2428868"/>
            <a:ext cx="1785950" cy="1588"/>
          </a:xfrm>
          <a:prstGeom prst="line">
            <a:avLst/>
          </a:prstGeom>
          <a:ln w="476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2071670" y="2857496"/>
            <a:ext cx="1643074" cy="1588"/>
          </a:xfrm>
          <a:prstGeom prst="line">
            <a:avLst/>
          </a:prstGeom>
          <a:ln w="476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7072330" y="2857496"/>
            <a:ext cx="642942" cy="1588"/>
          </a:xfrm>
          <a:prstGeom prst="line">
            <a:avLst/>
          </a:prstGeom>
          <a:ln w="47625">
            <a:solidFill>
              <a:srgbClr val="FF0000"/>
            </a:solidFill>
          </a:ln>
        </p:spPr>
        <p:style>
          <a:lnRef idx="1">
            <a:schemeClr val="accent1"/>
          </a:lnRef>
          <a:fillRef idx="0">
            <a:schemeClr val="accent1"/>
          </a:fillRef>
          <a:effectRef idx="0">
            <a:schemeClr val="accent1"/>
          </a:effectRef>
          <a:fontRef idx="minor">
            <a:schemeClr val="tx1"/>
          </a:fontRef>
        </p:style>
      </p:cxnSp>
      <p:sp>
        <p:nvSpPr>
          <p:cNvPr id="17" name="矩形 16"/>
          <p:cNvSpPr/>
          <p:nvPr/>
        </p:nvSpPr>
        <p:spPr>
          <a:xfrm>
            <a:off x="500034" y="3500438"/>
            <a:ext cx="7929618" cy="523220"/>
          </a:xfrm>
          <a:prstGeom prst="rect">
            <a:avLst/>
          </a:prstGeom>
        </p:spPr>
        <p:txBody>
          <a:bodyPr wrap="square">
            <a:spAutoFit/>
          </a:bodyPr>
          <a:lstStyle/>
          <a:p>
            <a:r>
              <a:rPr lang="en-US" altLang="zh-CN" sz="2800" b="1" dirty="0" smtClean="0">
                <a:solidFill>
                  <a:srgbClr val="0000FF"/>
                </a:solidFill>
              </a:rPr>
              <a:t>2</a:t>
            </a:r>
            <a:r>
              <a:rPr lang="zh-CN" altLang="en-US" sz="2800" b="1" dirty="0" smtClean="0">
                <a:solidFill>
                  <a:srgbClr val="0000FF"/>
                </a:solidFill>
              </a:rPr>
              <a:t>、斯宾诺莎为什么说新生的荷兰“并不民主”？</a:t>
            </a:r>
            <a:endParaRPr lang="zh-CN" alt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linds(horizontal)">
                                      <p:cBhvr>
                                        <p:cTn id="17" dur="500"/>
                                        <p:tgtEl>
                                          <p:spTgt spid="12"/>
                                        </p:tgtEl>
                                      </p:cBhvr>
                                    </p:animEffect>
                                  </p:childTnLst>
                                </p:cTn>
                              </p:par>
                              <p:par>
                                <p:cTn id="18" presetID="3" presetClass="entr" presetSubtype="10" fill="hold" nodeType="with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blinds(horizontal)">
                                      <p:cBhvr>
                                        <p:cTn id="20" dur="500"/>
                                        <p:tgtEl>
                                          <p:spTgt spid="14"/>
                                        </p:tgtEl>
                                      </p:cBhvr>
                                    </p:animEffect>
                                  </p:childTnLst>
                                </p:cTn>
                              </p:par>
                              <p:par>
                                <p:cTn id="21" presetID="3" presetClass="entr" presetSubtype="10" fill="hold" nodeType="with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blinds(horizontal)">
                                      <p:cBhvr>
                                        <p:cTn id="23" dur="500"/>
                                        <p:tgtEl>
                                          <p:spTgt spid="16"/>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blinds(horizontal)">
                                      <p:cBhvr>
                                        <p:cTn id="28" dur="500"/>
                                        <p:tgtEl>
                                          <p:spTgt spid="2"/>
                                        </p:tgtEl>
                                      </p:cBhvr>
                                    </p:animEffect>
                                  </p:childTnLst>
                                </p:cTn>
                              </p:par>
                              <p:par>
                                <p:cTn id="29" presetID="3" presetClass="entr" presetSubtype="10" fill="hold" nodeType="with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animEffect transition="in" filter="blinds(horizontal)">
                                      <p:cBhvr>
                                        <p:cTn id="31" dur="500"/>
                                        <p:tgtEl>
                                          <p:spTgt spid="3">
                                            <p:txEl>
                                              <p:pRg st="0" end="0"/>
                                            </p:txEl>
                                          </p:spTgt>
                                        </p:tgtEl>
                                      </p:cBhvr>
                                    </p:animEffect>
                                  </p:childTnLst>
                                </p:cTn>
                              </p:par>
                              <p:par>
                                <p:cTn id="32" presetID="3" presetClass="entr" presetSubtype="10" fill="hold" nodeType="with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blinds(horizontal)">
                                      <p:cBhvr>
                                        <p:cTn id="34" dur="500"/>
                                        <p:tgtEl>
                                          <p:spTgt spid="3">
                                            <p:txEl>
                                              <p:pRg st="1" end="1"/>
                                            </p:txEl>
                                          </p:spTgt>
                                        </p:tgtEl>
                                      </p:cBhvr>
                                    </p:animEffect>
                                  </p:childTnLst>
                                </p:cTn>
                              </p:par>
                              <p:par>
                                <p:cTn id="35" presetID="3" presetClass="entr" presetSubtype="10" fill="hold" nodeType="withEffect">
                                  <p:stCondLst>
                                    <p:cond delay="0"/>
                                  </p:stCondLst>
                                  <p:childTnLst>
                                    <p:set>
                                      <p:cBhvr>
                                        <p:cTn id="36" dur="1" fill="hold">
                                          <p:stCondLst>
                                            <p:cond delay="0"/>
                                          </p:stCondLst>
                                        </p:cTn>
                                        <p:tgtEl>
                                          <p:spTgt spid="3">
                                            <p:txEl>
                                              <p:pRg st="2" end="2"/>
                                            </p:txEl>
                                          </p:spTgt>
                                        </p:tgtEl>
                                        <p:attrNameLst>
                                          <p:attrName>style.visibility</p:attrName>
                                        </p:attrNameLst>
                                      </p:cBhvr>
                                      <p:to>
                                        <p:strVal val="visible"/>
                                      </p:to>
                                    </p:set>
                                    <p:animEffect transition="in" filter="blinds(horizontal)">
                                      <p:cBhvr>
                                        <p:cTn id="37" dur="500"/>
                                        <p:tgtEl>
                                          <p:spTgt spid="3">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blinds(horizontal)">
                                      <p:cBhvr>
                                        <p:cTn id="42" dur="500"/>
                                        <p:tgtEl>
                                          <p:spTgt spid="5"/>
                                        </p:tgtEl>
                                      </p:cBhvr>
                                    </p:animEffect>
                                  </p:childTnLst>
                                </p:cTn>
                              </p:par>
                              <p:par>
                                <p:cTn id="43" presetID="3" presetClass="entr" presetSubtype="10" fill="hold" nodeType="withEffect">
                                  <p:stCondLst>
                                    <p:cond delay="0"/>
                                  </p:stCondLst>
                                  <p:childTnLst>
                                    <p:set>
                                      <p:cBhvr>
                                        <p:cTn id="44" dur="1" fill="hold">
                                          <p:stCondLst>
                                            <p:cond delay="0"/>
                                          </p:stCondLst>
                                        </p:cTn>
                                        <p:tgtEl>
                                          <p:spTgt spid="6">
                                            <p:txEl>
                                              <p:pRg st="0" end="0"/>
                                            </p:txEl>
                                          </p:spTgt>
                                        </p:tgtEl>
                                        <p:attrNameLst>
                                          <p:attrName>style.visibility</p:attrName>
                                        </p:attrNameLst>
                                      </p:cBhvr>
                                      <p:to>
                                        <p:strVal val="visible"/>
                                      </p:to>
                                    </p:set>
                                    <p:animEffect transition="in" filter="blinds(horizontal)">
                                      <p:cBhvr>
                                        <p:cTn id="45" dur="500"/>
                                        <p:tgtEl>
                                          <p:spTgt spid="6">
                                            <p:txEl>
                                              <p:pRg st="0" end="0"/>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nodeType="clickEffect">
                                  <p:stCondLst>
                                    <p:cond delay="0"/>
                                  </p:stCondLst>
                                  <p:childTnLst>
                                    <p:set>
                                      <p:cBhvr>
                                        <p:cTn id="49" dur="1" fill="hold">
                                          <p:stCondLst>
                                            <p:cond delay="0"/>
                                          </p:stCondLst>
                                        </p:cTn>
                                        <p:tgtEl>
                                          <p:spTgt spid="4">
                                            <p:txEl>
                                              <p:pRg st="0" end="0"/>
                                            </p:txEl>
                                          </p:spTgt>
                                        </p:tgtEl>
                                        <p:attrNameLst>
                                          <p:attrName>style.visibility</p:attrName>
                                        </p:attrNameLst>
                                      </p:cBhvr>
                                      <p:to>
                                        <p:strVal val="visible"/>
                                      </p:to>
                                    </p:set>
                                    <p:animEffect transition="in" filter="blinds(horizontal)">
                                      <p:cBhvr>
                                        <p:cTn id="50" dur="500"/>
                                        <p:tgtEl>
                                          <p:spTgt spid="4">
                                            <p:txEl>
                                              <p:pRg st="0" end="0"/>
                                            </p:txEl>
                                          </p:spTgt>
                                        </p:tgtEl>
                                      </p:cBhvr>
                                    </p:animEffect>
                                  </p:childTnLst>
                                </p:cTn>
                              </p:par>
                              <p:par>
                                <p:cTn id="51" presetID="3" presetClass="entr" presetSubtype="10" fill="hold" nodeType="withEffect">
                                  <p:stCondLst>
                                    <p:cond delay="0"/>
                                  </p:stCondLst>
                                  <p:childTnLst>
                                    <p:set>
                                      <p:cBhvr>
                                        <p:cTn id="52" dur="1" fill="hold">
                                          <p:stCondLst>
                                            <p:cond delay="0"/>
                                          </p:stCondLst>
                                        </p:cTn>
                                        <p:tgtEl>
                                          <p:spTgt spid="4">
                                            <p:txEl>
                                              <p:pRg st="1" end="1"/>
                                            </p:txEl>
                                          </p:spTgt>
                                        </p:tgtEl>
                                        <p:attrNameLst>
                                          <p:attrName>style.visibility</p:attrName>
                                        </p:attrNameLst>
                                      </p:cBhvr>
                                      <p:to>
                                        <p:strVal val="visible"/>
                                      </p:to>
                                    </p:set>
                                    <p:animEffect transition="in" filter="blinds(horizontal)">
                                      <p:cBhvr>
                                        <p:cTn id="53" dur="500"/>
                                        <p:tgtEl>
                                          <p:spTgt spid="4">
                                            <p:txEl>
                                              <p:pRg st="1" end="1"/>
                                            </p:txEl>
                                          </p:spTgt>
                                        </p:tgtEl>
                                      </p:cBhvr>
                                    </p:animEffect>
                                  </p:childTnLst>
                                </p:cTn>
                              </p:par>
                              <p:par>
                                <p:cTn id="54" presetID="3" presetClass="entr" presetSubtype="10" fill="hold" nodeType="withEffect">
                                  <p:stCondLst>
                                    <p:cond delay="0"/>
                                  </p:stCondLst>
                                  <p:childTnLst>
                                    <p:set>
                                      <p:cBhvr>
                                        <p:cTn id="55" dur="1" fill="hold">
                                          <p:stCondLst>
                                            <p:cond delay="0"/>
                                          </p:stCondLst>
                                        </p:cTn>
                                        <p:tgtEl>
                                          <p:spTgt spid="4">
                                            <p:txEl>
                                              <p:pRg st="2" end="2"/>
                                            </p:txEl>
                                          </p:spTgt>
                                        </p:tgtEl>
                                        <p:attrNameLst>
                                          <p:attrName>style.visibility</p:attrName>
                                        </p:attrNameLst>
                                      </p:cBhvr>
                                      <p:to>
                                        <p:strVal val="visible"/>
                                      </p:to>
                                    </p:set>
                                    <p:animEffect transition="in" filter="blinds(horizontal)">
                                      <p:cBhvr>
                                        <p:cTn id="56" dur="500"/>
                                        <p:tgtEl>
                                          <p:spTgt spid="4">
                                            <p:txEl>
                                              <p:pRg st="2" end="2"/>
                                            </p:txEl>
                                          </p:spTgt>
                                        </p:tgtEl>
                                      </p:cBhvr>
                                    </p:animEffect>
                                  </p:childTnLst>
                                </p:cTn>
                              </p:par>
                              <p:par>
                                <p:cTn id="57" presetID="3" presetClass="entr" presetSubtype="10" fill="hold" nodeType="withEffect">
                                  <p:stCondLst>
                                    <p:cond delay="0"/>
                                  </p:stCondLst>
                                  <p:childTnLst>
                                    <p:set>
                                      <p:cBhvr>
                                        <p:cTn id="58" dur="1" fill="hold">
                                          <p:stCondLst>
                                            <p:cond delay="0"/>
                                          </p:stCondLst>
                                        </p:cTn>
                                        <p:tgtEl>
                                          <p:spTgt spid="4">
                                            <p:txEl>
                                              <p:pRg st="3" end="3"/>
                                            </p:txEl>
                                          </p:spTgt>
                                        </p:tgtEl>
                                        <p:attrNameLst>
                                          <p:attrName>style.visibility</p:attrName>
                                        </p:attrNameLst>
                                      </p:cBhvr>
                                      <p:to>
                                        <p:strVal val="visible"/>
                                      </p:to>
                                    </p:set>
                                    <p:animEffect transition="in" filter="blinds(horizontal)">
                                      <p:cBhvr>
                                        <p:cTn id="59"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8" name="Picture 2" descr="http://images.bookuu.com/book/C/01079/97871000202821898157-fm.jpg"/>
          <p:cNvPicPr>
            <a:picLocks noChangeAspect="1" noChangeArrowheads="1"/>
          </p:cNvPicPr>
          <p:nvPr/>
        </p:nvPicPr>
        <p:blipFill>
          <a:blip r:embed="rId2" cstate="print"/>
          <a:srcRect/>
          <a:stretch>
            <a:fillRect/>
          </a:stretch>
        </p:blipFill>
        <p:spPr bwMode="auto">
          <a:xfrm>
            <a:off x="0" y="785794"/>
            <a:ext cx="2285984" cy="2894115"/>
          </a:xfrm>
          <a:prstGeom prst="rect">
            <a:avLst/>
          </a:prstGeom>
          <a:noFill/>
        </p:spPr>
      </p:pic>
      <p:sp>
        <p:nvSpPr>
          <p:cNvPr id="5" name="矩形 4"/>
          <p:cNvSpPr/>
          <p:nvPr/>
        </p:nvSpPr>
        <p:spPr>
          <a:xfrm>
            <a:off x="1500166" y="142852"/>
            <a:ext cx="5743880" cy="646331"/>
          </a:xfrm>
          <a:prstGeom prst="rect">
            <a:avLst/>
          </a:prstGeom>
        </p:spPr>
        <p:txBody>
          <a:bodyPr wrap="none">
            <a:spAutoFit/>
          </a:bodyPr>
          <a:lstStyle/>
          <a:p>
            <a:r>
              <a:rPr lang="zh-CN" altLang="en-US" sz="3600" b="1" dirty="0" smtClean="0"/>
              <a:t>（二）斯宾诺莎的主要思想</a:t>
            </a:r>
            <a:endParaRPr lang="zh-CN" altLang="en-US" sz="3600" b="1" dirty="0"/>
          </a:p>
        </p:txBody>
      </p:sp>
      <p:sp>
        <p:nvSpPr>
          <p:cNvPr id="6" name="TextBox 5"/>
          <p:cNvSpPr txBox="1"/>
          <p:nvPr/>
        </p:nvSpPr>
        <p:spPr>
          <a:xfrm>
            <a:off x="2357422" y="1500174"/>
            <a:ext cx="7071167" cy="1231106"/>
          </a:xfrm>
          <a:prstGeom prst="rect">
            <a:avLst/>
          </a:prstGeom>
          <a:noFill/>
        </p:spPr>
        <p:txBody>
          <a:bodyPr wrap="none" rtlCol="0">
            <a:spAutoFit/>
          </a:bodyPr>
          <a:lstStyle/>
          <a:p>
            <a:r>
              <a:rPr lang="zh-CN" altLang="en-US" dirty="0" smtClean="0"/>
              <a:t>        </a:t>
            </a:r>
            <a:r>
              <a:rPr lang="zh-CN" altLang="en-US" sz="2800" b="1" dirty="0" smtClean="0">
                <a:latin typeface="华文楷体" pitchFamily="2" charset="-122"/>
                <a:ea typeface="华文楷体" pitchFamily="2" charset="-122"/>
              </a:rPr>
              <a:t>人权和法治是现代社会的两大基本原则，</a:t>
            </a:r>
            <a:endParaRPr lang="en-US" altLang="zh-CN" sz="2800" b="1" dirty="0" smtClean="0">
              <a:latin typeface="华文楷体" pitchFamily="2" charset="-122"/>
              <a:ea typeface="华文楷体" pitchFamily="2" charset="-122"/>
            </a:endParaRPr>
          </a:p>
          <a:p>
            <a:r>
              <a:rPr lang="zh-CN" altLang="en-US" sz="2800" b="1" dirty="0" smtClean="0">
                <a:latin typeface="华文楷体" pitchFamily="2" charset="-122"/>
                <a:ea typeface="华文楷体" pitchFamily="2" charset="-122"/>
              </a:rPr>
              <a:t>天赋人权思想在西方兴起于什么时候？</a:t>
            </a:r>
            <a:endParaRPr lang="en-US" altLang="zh-CN" sz="2800" b="1" dirty="0" smtClean="0">
              <a:latin typeface="华文楷体" pitchFamily="2" charset="-122"/>
              <a:ea typeface="华文楷体" pitchFamily="2" charset="-122"/>
            </a:endParaRPr>
          </a:p>
          <a:p>
            <a:endParaRPr lang="zh-CN" altLang="en-US" dirty="0"/>
          </a:p>
        </p:txBody>
      </p:sp>
      <p:sp>
        <p:nvSpPr>
          <p:cNvPr id="7" name="TextBox 6"/>
          <p:cNvSpPr txBox="1"/>
          <p:nvPr/>
        </p:nvSpPr>
        <p:spPr>
          <a:xfrm>
            <a:off x="2357422" y="2428868"/>
            <a:ext cx="7007046" cy="523220"/>
          </a:xfrm>
          <a:prstGeom prst="rect">
            <a:avLst/>
          </a:prstGeom>
          <a:noFill/>
        </p:spPr>
        <p:txBody>
          <a:bodyPr wrap="none" rtlCol="0">
            <a:spAutoFit/>
          </a:bodyPr>
          <a:lstStyle/>
          <a:p>
            <a:r>
              <a:rPr lang="zh-CN" altLang="en-US" sz="2800" b="1" dirty="0" smtClean="0">
                <a:solidFill>
                  <a:srgbClr val="FF0000"/>
                </a:solidFill>
              </a:rPr>
              <a:t>（古罗马的斯多亚学派：西塞罗、塞内卡）</a:t>
            </a:r>
            <a:endParaRPr lang="zh-CN" altLang="en-US" sz="2800" b="1" dirty="0">
              <a:solidFill>
                <a:srgbClr val="FF0000"/>
              </a:solidFill>
            </a:endParaRPr>
          </a:p>
        </p:txBody>
      </p:sp>
      <p:sp>
        <p:nvSpPr>
          <p:cNvPr id="8" name="TextBox 7"/>
          <p:cNvSpPr txBox="1"/>
          <p:nvPr/>
        </p:nvSpPr>
        <p:spPr>
          <a:xfrm>
            <a:off x="2514356" y="3000372"/>
            <a:ext cx="6629644" cy="954107"/>
          </a:xfrm>
          <a:prstGeom prst="rect">
            <a:avLst/>
          </a:prstGeom>
          <a:noFill/>
        </p:spPr>
        <p:txBody>
          <a:bodyPr wrap="square" rtlCol="0">
            <a:spAutoFit/>
          </a:bodyPr>
          <a:lstStyle/>
          <a:p>
            <a:r>
              <a:rPr lang="zh-CN" altLang="en-US" sz="2800" b="1" dirty="0" smtClean="0">
                <a:latin typeface="华文楷体" pitchFamily="2" charset="-122"/>
                <a:ea typeface="华文楷体" pitchFamily="2" charset="-122"/>
              </a:rPr>
              <a:t>   结合课本，指出斯宾诺莎是如何进一步</a:t>
            </a:r>
            <a:endParaRPr lang="en-US" altLang="zh-CN" sz="2800" b="1" dirty="0" smtClean="0">
              <a:latin typeface="华文楷体" pitchFamily="2" charset="-122"/>
              <a:ea typeface="华文楷体" pitchFamily="2" charset="-122"/>
            </a:endParaRPr>
          </a:p>
          <a:p>
            <a:r>
              <a:rPr lang="zh-CN" altLang="en-US" sz="2800" b="1" dirty="0" smtClean="0">
                <a:latin typeface="华文楷体" pitchFamily="2" charset="-122"/>
                <a:ea typeface="华文楷体" pitchFamily="2" charset="-122"/>
              </a:rPr>
              <a:t>阐述“天赋人权”这一思想呢？</a:t>
            </a:r>
            <a:endParaRPr lang="zh-CN" altLang="en-US" sz="2800" b="1" dirty="0">
              <a:latin typeface="华文楷体" pitchFamily="2" charset="-122"/>
              <a:ea typeface="华文楷体" pitchFamily="2" charset="-122"/>
            </a:endParaRPr>
          </a:p>
        </p:txBody>
      </p:sp>
      <p:sp>
        <p:nvSpPr>
          <p:cNvPr id="9" name="TextBox 8"/>
          <p:cNvSpPr txBox="1"/>
          <p:nvPr/>
        </p:nvSpPr>
        <p:spPr>
          <a:xfrm>
            <a:off x="142844" y="5143512"/>
            <a:ext cx="1620957" cy="523220"/>
          </a:xfrm>
          <a:prstGeom prst="rect">
            <a:avLst/>
          </a:prstGeom>
          <a:noFill/>
        </p:spPr>
        <p:txBody>
          <a:bodyPr wrap="none" rtlCol="0">
            <a:spAutoFit/>
          </a:bodyPr>
          <a:lstStyle/>
          <a:p>
            <a:r>
              <a:rPr lang="zh-CN" altLang="en-US" sz="2800" b="1" dirty="0" smtClean="0"/>
              <a:t>自然权利</a:t>
            </a:r>
            <a:endParaRPr lang="zh-CN" altLang="en-US" sz="2800" b="1" dirty="0"/>
          </a:p>
        </p:txBody>
      </p:sp>
      <p:sp>
        <p:nvSpPr>
          <p:cNvPr id="10" name="右箭头 9"/>
          <p:cNvSpPr/>
          <p:nvPr/>
        </p:nvSpPr>
        <p:spPr>
          <a:xfrm>
            <a:off x="1785918" y="5286388"/>
            <a:ext cx="906970" cy="27031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左中括号 10"/>
          <p:cNvSpPr/>
          <p:nvPr/>
        </p:nvSpPr>
        <p:spPr>
          <a:xfrm>
            <a:off x="2786050" y="4500570"/>
            <a:ext cx="357189" cy="1714512"/>
          </a:xfrm>
          <a:prstGeom prst="leftBracket">
            <a:avLst/>
          </a:prstGeom>
          <a:ln w="50800"/>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2" name="TextBox 11"/>
          <p:cNvSpPr txBox="1"/>
          <p:nvPr/>
        </p:nvSpPr>
        <p:spPr>
          <a:xfrm>
            <a:off x="3214678" y="4429132"/>
            <a:ext cx="1261884" cy="523220"/>
          </a:xfrm>
          <a:prstGeom prst="rect">
            <a:avLst/>
          </a:prstGeom>
          <a:noFill/>
        </p:spPr>
        <p:txBody>
          <a:bodyPr wrap="none" rtlCol="0">
            <a:spAutoFit/>
          </a:bodyPr>
          <a:lstStyle/>
          <a:p>
            <a:r>
              <a:rPr lang="zh-CN" altLang="en-US" sz="2800" b="1" dirty="0" smtClean="0"/>
              <a:t>转让：</a:t>
            </a:r>
            <a:endParaRPr lang="zh-CN" altLang="en-US" sz="2800" b="1" dirty="0"/>
          </a:p>
        </p:txBody>
      </p:sp>
      <p:cxnSp>
        <p:nvCxnSpPr>
          <p:cNvPr id="14" name="直接箭头连接符 13"/>
          <p:cNvCxnSpPr/>
          <p:nvPr/>
        </p:nvCxnSpPr>
        <p:spPr>
          <a:xfrm>
            <a:off x="5214942" y="4714884"/>
            <a:ext cx="1500198" cy="1588"/>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214810" y="4429132"/>
            <a:ext cx="902811" cy="523220"/>
          </a:xfrm>
          <a:prstGeom prst="rect">
            <a:avLst/>
          </a:prstGeom>
          <a:noFill/>
        </p:spPr>
        <p:txBody>
          <a:bodyPr wrap="none" rtlCol="0">
            <a:spAutoFit/>
          </a:bodyPr>
          <a:lstStyle/>
          <a:p>
            <a:r>
              <a:rPr lang="zh-CN" altLang="en-US" sz="2800" b="1" dirty="0" smtClean="0">
                <a:solidFill>
                  <a:srgbClr val="FF0000"/>
                </a:solidFill>
              </a:rPr>
              <a:t>人民</a:t>
            </a:r>
            <a:endParaRPr lang="zh-CN" altLang="en-US" sz="2800" b="1" dirty="0">
              <a:solidFill>
                <a:srgbClr val="FF0000"/>
              </a:solidFill>
            </a:endParaRPr>
          </a:p>
        </p:txBody>
      </p:sp>
      <p:sp>
        <p:nvSpPr>
          <p:cNvPr id="17" name="TextBox 16"/>
          <p:cNvSpPr txBox="1"/>
          <p:nvPr/>
        </p:nvSpPr>
        <p:spPr>
          <a:xfrm>
            <a:off x="5214942" y="4143380"/>
            <a:ext cx="1415772" cy="461665"/>
          </a:xfrm>
          <a:prstGeom prst="rect">
            <a:avLst/>
          </a:prstGeom>
          <a:noFill/>
        </p:spPr>
        <p:txBody>
          <a:bodyPr wrap="none" rtlCol="0">
            <a:spAutoFit/>
          </a:bodyPr>
          <a:lstStyle/>
          <a:p>
            <a:r>
              <a:rPr lang="zh-CN" altLang="en-US" sz="2400" b="1" dirty="0" smtClean="0"/>
              <a:t>社会契约</a:t>
            </a:r>
            <a:endParaRPr lang="zh-CN" altLang="en-US" sz="2400" b="1" dirty="0"/>
          </a:p>
        </p:txBody>
      </p:sp>
      <p:sp>
        <p:nvSpPr>
          <p:cNvPr id="18" name="TextBox 17"/>
          <p:cNvSpPr txBox="1"/>
          <p:nvPr/>
        </p:nvSpPr>
        <p:spPr>
          <a:xfrm>
            <a:off x="6715140" y="4429132"/>
            <a:ext cx="906017" cy="523220"/>
          </a:xfrm>
          <a:prstGeom prst="rect">
            <a:avLst/>
          </a:prstGeom>
          <a:noFill/>
        </p:spPr>
        <p:txBody>
          <a:bodyPr wrap="none" rtlCol="0">
            <a:spAutoFit/>
          </a:bodyPr>
          <a:lstStyle/>
          <a:p>
            <a:r>
              <a:rPr lang="zh-CN" altLang="en-US" sz="2800" b="1" dirty="0" smtClean="0">
                <a:solidFill>
                  <a:srgbClr val="FF0000"/>
                </a:solidFill>
              </a:rPr>
              <a:t>国家</a:t>
            </a:r>
            <a:endParaRPr lang="zh-CN" altLang="en-US" sz="2800" b="1" dirty="0">
              <a:solidFill>
                <a:srgbClr val="FF0000"/>
              </a:solidFill>
            </a:endParaRPr>
          </a:p>
        </p:txBody>
      </p:sp>
      <p:sp>
        <p:nvSpPr>
          <p:cNvPr id="20" name="矩形 19"/>
          <p:cNvSpPr/>
          <p:nvPr/>
        </p:nvSpPr>
        <p:spPr>
          <a:xfrm>
            <a:off x="7358082" y="4429132"/>
            <a:ext cx="1928826" cy="523220"/>
          </a:xfrm>
          <a:prstGeom prst="rect">
            <a:avLst/>
          </a:prstGeom>
        </p:spPr>
        <p:txBody>
          <a:bodyPr wrap="square">
            <a:spAutoFit/>
          </a:bodyPr>
          <a:lstStyle/>
          <a:p>
            <a:r>
              <a:rPr lang="zh-CN" altLang="en-US" sz="2800" b="1" dirty="0" smtClean="0">
                <a:solidFill>
                  <a:srgbClr val="FF0000"/>
                </a:solidFill>
              </a:rPr>
              <a:t>（公权）</a:t>
            </a:r>
            <a:endParaRPr lang="zh-CN" altLang="en-US" sz="2800" dirty="0"/>
          </a:p>
        </p:txBody>
      </p:sp>
      <p:sp>
        <p:nvSpPr>
          <p:cNvPr id="21" name="TextBox 20"/>
          <p:cNvSpPr txBox="1"/>
          <p:nvPr/>
        </p:nvSpPr>
        <p:spPr>
          <a:xfrm>
            <a:off x="3071802" y="5715016"/>
            <a:ext cx="1980029" cy="523220"/>
          </a:xfrm>
          <a:prstGeom prst="rect">
            <a:avLst/>
          </a:prstGeom>
          <a:noFill/>
        </p:spPr>
        <p:txBody>
          <a:bodyPr wrap="none" rtlCol="0">
            <a:spAutoFit/>
          </a:bodyPr>
          <a:lstStyle/>
          <a:p>
            <a:r>
              <a:rPr lang="zh-CN" altLang="en-US" sz="2800" b="1" dirty="0" smtClean="0"/>
              <a:t>没有转让：</a:t>
            </a:r>
            <a:endParaRPr lang="zh-CN" altLang="en-US" sz="2800" b="1" dirty="0"/>
          </a:p>
        </p:txBody>
      </p:sp>
      <p:cxnSp>
        <p:nvCxnSpPr>
          <p:cNvPr id="22" name="直接箭头连接符 21"/>
          <p:cNvCxnSpPr/>
          <p:nvPr/>
        </p:nvCxnSpPr>
        <p:spPr>
          <a:xfrm>
            <a:off x="4929190" y="5929330"/>
            <a:ext cx="1500198" cy="1588"/>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6572264" y="5643578"/>
            <a:ext cx="902811" cy="523220"/>
          </a:xfrm>
          <a:prstGeom prst="rect">
            <a:avLst/>
          </a:prstGeom>
          <a:noFill/>
        </p:spPr>
        <p:txBody>
          <a:bodyPr wrap="none" rtlCol="0">
            <a:spAutoFit/>
          </a:bodyPr>
          <a:lstStyle/>
          <a:p>
            <a:r>
              <a:rPr lang="zh-CN" altLang="en-US" sz="2800" b="1" dirty="0" smtClean="0">
                <a:solidFill>
                  <a:srgbClr val="FF0000"/>
                </a:solidFill>
              </a:rPr>
              <a:t>私权</a:t>
            </a:r>
            <a:endParaRPr lang="zh-CN" altLang="en-US" sz="2800" b="1" dirty="0">
              <a:solidFill>
                <a:srgbClr val="FF0000"/>
              </a:solidFill>
            </a:endParaRPr>
          </a:p>
        </p:txBody>
      </p:sp>
      <p:sp>
        <p:nvSpPr>
          <p:cNvPr id="24" name="TextBox 23"/>
          <p:cNvSpPr txBox="1"/>
          <p:nvPr/>
        </p:nvSpPr>
        <p:spPr>
          <a:xfrm>
            <a:off x="7143768" y="5643578"/>
            <a:ext cx="2339102" cy="523220"/>
          </a:xfrm>
          <a:prstGeom prst="rect">
            <a:avLst/>
          </a:prstGeom>
          <a:noFill/>
        </p:spPr>
        <p:txBody>
          <a:bodyPr wrap="none" rtlCol="0">
            <a:spAutoFit/>
          </a:bodyPr>
          <a:lstStyle/>
          <a:p>
            <a:r>
              <a:rPr lang="zh-CN" altLang="en-US" sz="2800" b="1" dirty="0" smtClean="0">
                <a:solidFill>
                  <a:srgbClr val="FF0000"/>
                </a:solidFill>
              </a:rPr>
              <a:t>（天赋人权）</a:t>
            </a:r>
            <a:endParaRPr lang="zh-CN" altLang="en-US" sz="2800" b="1" dirty="0">
              <a:solidFill>
                <a:srgbClr val="FF0000"/>
              </a:solidFill>
            </a:endParaRPr>
          </a:p>
        </p:txBody>
      </p:sp>
      <p:sp>
        <p:nvSpPr>
          <p:cNvPr id="25" name="TextBox 24"/>
          <p:cNvSpPr txBox="1"/>
          <p:nvPr/>
        </p:nvSpPr>
        <p:spPr>
          <a:xfrm>
            <a:off x="2643174" y="857232"/>
            <a:ext cx="2444900" cy="584775"/>
          </a:xfrm>
          <a:prstGeom prst="rect">
            <a:avLst/>
          </a:prstGeom>
          <a:noFill/>
        </p:spPr>
        <p:txBody>
          <a:bodyPr wrap="none" rtlCol="0">
            <a:spAutoFit/>
          </a:bodyPr>
          <a:lstStyle/>
          <a:p>
            <a:r>
              <a:rPr lang="en-US" altLang="zh-CN" sz="3200" b="1" dirty="0" smtClean="0">
                <a:solidFill>
                  <a:srgbClr val="FF0000"/>
                </a:solidFill>
              </a:rPr>
              <a:t>1</a:t>
            </a:r>
            <a:r>
              <a:rPr lang="zh-CN" altLang="en-US" sz="3200" b="1" dirty="0" smtClean="0">
                <a:solidFill>
                  <a:srgbClr val="FF0000"/>
                </a:solidFill>
              </a:rPr>
              <a:t>、天赋人权</a:t>
            </a:r>
            <a:endParaRPr lang="zh-CN" altLang="en-US" sz="32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linds(horizontal)">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blinds(horizontal)">
                                      <p:cBhvr>
                                        <p:cTn id="12" dur="500"/>
                                        <p:tgtEl>
                                          <p:spTgt spid="8">
                                            <p:txEl>
                                              <p:pRg st="0" end="0"/>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8">
                                            <p:txEl>
                                              <p:pRg st="1" end="1"/>
                                            </p:txEl>
                                          </p:spTgt>
                                        </p:tgtEl>
                                        <p:attrNameLst>
                                          <p:attrName>style.visibility</p:attrName>
                                        </p:attrNameLst>
                                      </p:cBhvr>
                                      <p:to>
                                        <p:strVal val="visible"/>
                                      </p:to>
                                    </p:set>
                                    <p:animEffect transition="in" filter="blinds(horizontal)">
                                      <p:cBhvr>
                                        <p:cTn id="15" dur="500"/>
                                        <p:tgtEl>
                                          <p:spTgt spid="8">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9">
                                            <p:txEl>
                                              <p:pRg st="0" end="0"/>
                                            </p:txEl>
                                          </p:spTgt>
                                        </p:tgtEl>
                                        <p:attrNameLst>
                                          <p:attrName>style.visibility</p:attrName>
                                        </p:attrNameLst>
                                      </p:cBhvr>
                                      <p:to>
                                        <p:strVal val="visible"/>
                                      </p:to>
                                    </p:set>
                                    <p:animEffect transition="in" filter="blinds(horizontal)">
                                      <p:cBhvr>
                                        <p:cTn id="20" dur="500"/>
                                        <p:tgtEl>
                                          <p:spTgt spid="9">
                                            <p:txEl>
                                              <p:pRg st="0" end="0"/>
                                            </p:txEl>
                                          </p:spTgt>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blinds(horizontal)">
                                      <p:cBhvr>
                                        <p:cTn id="23" dur="500"/>
                                        <p:tgtEl>
                                          <p:spTgt spid="10"/>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blinds(horizontal)">
                                      <p:cBhvr>
                                        <p:cTn id="26" dur="500"/>
                                        <p:tgtEl>
                                          <p:spTgt spid="11"/>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nodeType="clickEffect">
                                  <p:stCondLst>
                                    <p:cond delay="0"/>
                                  </p:stCondLst>
                                  <p:childTnLst>
                                    <p:set>
                                      <p:cBhvr>
                                        <p:cTn id="30" dur="1" fill="hold">
                                          <p:stCondLst>
                                            <p:cond delay="0"/>
                                          </p:stCondLst>
                                        </p:cTn>
                                        <p:tgtEl>
                                          <p:spTgt spid="12">
                                            <p:txEl>
                                              <p:pRg st="0" end="0"/>
                                            </p:txEl>
                                          </p:spTgt>
                                        </p:tgtEl>
                                        <p:attrNameLst>
                                          <p:attrName>style.visibility</p:attrName>
                                        </p:attrNameLst>
                                      </p:cBhvr>
                                      <p:to>
                                        <p:strVal val="visible"/>
                                      </p:to>
                                    </p:set>
                                    <p:animEffect transition="in" filter="blinds(horizontal)">
                                      <p:cBhvr>
                                        <p:cTn id="31" dur="500"/>
                                        <p:tgtEl>
                                          <p:spTgt spid="12">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nodeType="clickEffect">
                                  <p:stCondLst>
                                    <p:cond delay="0"/>
                                  </p:stCondLst>
                                  <p:childTnLst>
                                    <p:set>
                                      <p:cBhvr>
                                        <p:cTn id="35" dur="1" fill="hold">
                                          <p:stCondLst>
                                            <p:cond delay="0"/>
                                          </p:stCondLst>
                                        </p:cTn>
                                        <p:tgtEl>
                                          <p:spTgt spid="16">
                                            <p:txEl>
                                              <p:pRg st="0" end="0"/>
                                            </p:txEl>
                                          </p:spTgt>
                                        </p:tgtEl>
                                        <p:attrNameLst>
                                          <p:attrName>style.visibility</p:attrName>
                                        </p:attrNameLst>
                                      </p:cBhvr>
                                      <p:to>
                                        <p:strVal val="visible"/>
                                      </p:to>
                                    </p:set>
                                    <p:animEffect transition="in" filter="blinds(horizontal)">
                                      <p:cBhvr>
                                        <p:cTn id="36" dur="500"/>
                                        <p:tgtEl>
                                          <p:spTgt spid="16">
                                            <p:txEl>
                                              <p:pRg st="0" end="0"/>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nodeType="click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blinds(horizontal)">
                                      <p:cBhvr>
                                        <p:cTn id="41" dur="500"/>
                                        <p:tgtEl>
                                          <p:spTgt spid="14"/>
                                        </p:tgtEl>
                                      </p:cBhvr>
                                    </p:animEffect>
                                  </p:childTnLst>
                                </p:cTn>
                              </p:par>
                              <p:par>
                                <p:cTn id="42" presetID="3" presetClass="entr" presetSubtype="10" fill="hold" nodeType="withEffect">
                                  <p:stCondLst>
                                    <p:cond delay="0"/>
                                  </p:stCondLst>
                                  <p:childTnLst>
                                    <p:set>
                                      <p:cBhvr>
                                        <p:cTn id="43" dur="1" fill="hold">
                                          <p:stCondLst>
                                            <p:cond delay="0"/>
                                          </p:stCondLst>
                                        </p:cTn>
                                        <p:tgtEl>
                                          <p:spTgt spid="17">
                                            <p:txEl>
                                              <p:pRg st="0" end="0"/>
                                            </p:txEl>
                                          </p:spTgt>
                                        </p:tgtEl>
                                        <p:attrNameLst>
                                          <p:attrName>style.visibility</p:attrName>
                                        </p:attrNameLst>
                                      </p:cBhvr>
                                      <p:to>
                                        <p:strVal val="visible"/>
                                      </p:to>
                                    </p:set>
                                    <p:animEffect transition="in" filter="blinds(horizontal)">
                                      <p:cBhvr>
                                        <p:cTn id="44" dur="500"/>
                                        <p:tgtEl>
                                          <p:spTgt spid="17">
                                            <p:txEl>
                                              <p:pRg st="0" end="0"/>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nodeType="clickEffect">
                                  <p:stCondLst>
                                    <p:cond delay="0"/>
                                  </p:stCondLst>
                                  <p:childTnLst>
                                    <p:set>
                                      <p:cBhvr>
                                        <p:cTn id="48" dur="1" fill="hold">
                                          <p:stCondLst>
                                            <p:cond delay="0"/>
                                          </p:stCondLst>
                                        </p:cTn>
                                        <p:tgtEl>
                                          <p:spTgt spid="18">
                                            <p:txEl>
                                              <p:pRg st="0" end="0"/>
                                            </p:txEl>
                                          </p:spTgt>
                                        </p:tgtEl>
                                        <p:attrNameLst>
                                          <p:attrName>style.visibility</p:attrName>
                                        </p:attrNameLst>
                                      </p:cBhvr>
                                      <p:to>
                                        <p:strVal val="visible"/>
                                      </p:to>
                                    </p:set>
                                    <p:animEffect transition="in" filter="blinds(horizontal)">
                                      <p:cBhvr>
                                        <p:cTn id="49" dur="500"/>
                                        <p:tgtEl>
                                          <p:spTgt spid="18">
                                            <p:txEl>
                                              <p:pRg st="0" end="0"/>
                                            </p:txEl>
                                          </p:spTgt>
                                        </p:tgtEl>
                                      </p:cBhvr>
                                    </p:animEffect>
                                  </p:childTnLst>
                                </p:cTn>
                              </p:par>
                              <p:par>
                                <p:cTn id="50" presetID="3" presetClass="entr" presetSubtype="10" fill="hold" nodeType="withEffect">
                                  <p:stCondLst>
                                    <p:cond delay="0"/>
                                  </p:stCondLst>
                                  <p:childTnLst>
                                    <p:set>
                                      <p:cBhvr>
                                        <p:cTn id="51" dur="1" fill="hold">
                                          <p:stCondLst>
                                            <p:cond delay="0"/>
                                          </p:stCondLst>
                                        </p:cTn>
                                        <p:tgtEl>
                                          <p:spTgt spid="20">
                                            <p:txEl>
                                              <p:pRg st="0" end="0"/>
                                            </p:txEl>
                                          </p:spTgt>
                                        </p:tgtEl>
                                        <p:attrNameLst>
                                          <p:attrName>style.visibility</p:attrName>
                                        </p:attrNameLst>
                                      </p:cBhvr>
                                      <p:to>
                                        <p:strVal val="visible"/>
                                      </p:to>
                                    </p:set>
                                    <p:animEffect transition="in" filter="blinds(horizontal)">
                                      <p:cBhvr>
                                        <p:cTn id="52" dur="500"/>
                                        <p:tgtEl>
                                          <p:spTgt spid="20">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21">
                                            <p:txEl>
                                              <p:pRg st="0" end="0"/>
                                            </p:txEl>
                                          </p:spTgt>
                                        </p:tgtEl>
                                        <p:attrNameLst>
                                          <p:attrName>style.visibility</p:attrName>
                                        </p:attrNameLst>
                                      </p:cBhvr>
                                      <p:to>
                                        <p:strVal val="visible"/>
                                      </p:to>
                                    </p:set>
                                    <p:animEffect transition="in" filter="blinds(horizontal)">
                                      <p:cBhvr>
                                        <p:cTn id="57" dur="500"/>
                                        <p:tgtEl>
                                          <p:spTgt spid="21">
                                            <p:txEl>
                                              <p:pRg st="0" end="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22"/>
                                        </p:tgtEl>
                                        <p:attrNameLst>
                                          <p:attrName>style.visibility</p:attrName>
                                        </p:attrNameLst>
                                      </p:cBhvr>
                                      <p:to>
                                        <p:strVal val="visible"/>
                                      </p:to>
                                    </p:set>
                                    <p:animEffect transition="in" filter="blinds(horizontal)">
                                      <p:cBhvr>
                                        <p:cTn id="62" dur="500"/>
                                        <p:tgtEl>
                                          <p:spTgt spid="22"/>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23">
                                            <p:txEl>
                                              <p:pRg st="0" end="0"/>
                                            </p:txEl>
                                          </p:spTgt>
                                        </p:tgtEl>
                                        <p:attrNameLst>
                                          <p:attrName>style.visibility</p:attrName>
                                        </p:attrNameLst>
                                      </p:cBhvr>
                                      <p:to>
                                        <p:strVal val="visible"/>
                                      </p:to>
                                    </p:set>
                                    <p:animEffect transition="in" filter="blinds(horizontal)">
                                      <p:cBhvr>
                                        <p:cTn id="67" dur="500"/>
                                        <p:tgtEl>
                                          <p:spTgt spid="23">
                                            <p:txEl>
                                              <p:pRg st="0" end="0"/>
                                            </p:txEl>
                                          </p:spTgt>
                                        </p:tgtEl>
                                      </p:cBhvr>
                                    </p:animEffect>
                                  </p:childTnLst>
                                </p:cTn>
                              </p:par>
                              <p:par>
                                <p:cTn id="68" presetID="3" presetClass="entr" presetSubtype="10" fill="hold" nodeType="withEffect">
                                  <p:stCondLst>
                                    <p:cond delay="0"/>
                                  </p:stCondLst>
                                  <p:childTnLst>
                                    <p:set>
                                      <p:cBhvr>
                                        <p:cTn id="69" dur="1" fill="hold">
                                          <p:stCondLst>
                                            <p:cond delay="0"/>
                                          </p:stCondLst>
                                        </p:cTn>
                                        <p:tgtEl>
                                          <p:spTgt spid="24">
                                            <p:txEl>
                                              <p:pRg st="0" end="0"/>
                                            </p:txEl>
                                          </p:spTgt>
                                        </p:tgtEl>
                                        <p:attrNameLst>
                                          <p:attrName>style.visibility</p:attrName>
                                        </p:attrNameLst>
                                      </p:cBhvr>
                                      <p:to>
                                        <p:strVal val="visible"/>
                                      </p:to>
                                    </p:set>
                                    <p:animEffect transition="in" filter="blinds(horizontal)">
                                      <p:cBhvr>
                                        <p:cTn id="70" dur="500"/>
                                        <p:tgtEl>
                                          <p:spTgt spid="2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2834</TotalTime>
  <Words>2384</Words>
  <PresentationFormat>全屏显示(4:3)</PresentationFormat>
  <Paragraphs>281</Paragraphs>
  <Slides>32</Slides>
  <Notes>2</Notes>
  <HiddenSlides>0</HiddenSlides>
  <MMClips>0</MMClips>
  <ScaleCrop>false</ScaleCrop>
  <HeadingPairs>
    <vt:vector size="4" baseType="variant">
      <vt:variant>
        <vt:lpstr>主题</vt:lpstr>
      </vt:variant>
      <vt:variant>
        <vt:i4>1</vt:i4>
      </vt:variant>
      <vt:variant>
        <vt:lpstr>幻灯片标题</vt:lpstr>
      </vt:variant>
      <vt:variant>
        <vt:i4>32</vt:i4>
      </vt:variant>
    </vt:vector>
  </HeadingPairs>
  <TitlesOfParts>
    <vt:vector size="33" baseType="lpstr">
      <vt:lpstr>Office 主题</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（三）、历史影响：   理论上：是反对君主专制制度、反对封建统治，                       争取自由解放的强大思想武器。 </vt:lpstr>
      <vt:lpstr>幻灯片 25</vt:lpstr>
      <vt:lpstr>幻灯片 26</vt:lpstr>
      <vt:lpstr>幻灯片 27</vt:lpstr>
      <vt:lpstr>幻灯片 28</vt:lpstr>
      <vt:lpstr>幻灯片 29</vt:lpstr>
      <vt:lpstr>幻灯片 30</vt:lpstr>
      <vt:lpstr>幻灯片 31</vt:lpstr>
      <vt:lpstr>幻灯片 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LALAZENG</dc:creator>
  <cp:lastModifiedBy>sanzhong</cp:lastModifiedBy>
  <cp:revision>84</cp:revision>
  <dcterms:created xsi:type="dcterms:W3CDTF">2013-04-10T12:13:54Z</dcterms:created>
  <dcterms:modified xsi:type="dcterms:W3CDTF">2013-04-16T23:23:17Z</dcterms:modified>
</cp:coreProperties>
</file>