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65" r:id="rId4"/>
    <p:sldId id="259" r:id="rId5"/>
    <p:sldId id="275" r:id="rId6"/>
    <p:sldId id="276" r:id="rId7"/>
    <p:sldId id="277" r:id="rId8"/>
    <p:sldId id="278" r:id="rId9"/>
    <p:sldId id="263" r:id="rId10"/>
    <p:sldId id="264" r:id="rId11"/>
    <p:sldId id="261" r:id="rId12"/>
    <p:sldId id="260" r:id="rId13"/>
    <p:sldId id="262" r:id="rId14"/>
    <p:sldId id="266" r:id="rId15"/>
    <p:sldId id="267" r:id="rId16"/>
    <p:sldId id="268" r:id="rId17"/>
    <p:sldId id="269" r:id="rId18"/>
    <p:sldId id="273" r:id="rId19"/>
    <p:sldId id="271" r:id="rId20"/>
    <p:sldId id="270" r:id="rId21"/>
    <p:sldId id="272" r:id="rId22"/>
    <p:sldId id="274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6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767EF-1316-420F-BFE3-BFB5499C9AF4}" type="datetimeFigureOut">
              <a:rPr lang="zh-CN" altLang="en-US" smtClean="0"/>
              <a:pPr/>
              <a:t>2011-12-22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500E3-23B6-4C9E-924E-56C0D0DC60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F5C42-432D-4359-8B69-0185A7980D2A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E9F4EF-D9E3-467E-BE48-BB7897E0E06C}" type="slidenum">
              <a:rPr lang="en-US" altLang="zh-CN"/>
              <a:pPr/>
              <a:t>18</a:t>
            </a:fld>
            <a:endParaRPr lang="en-US" altLang="zh-CN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21DA6-CB6E-41AC-8D2D-ACEFC8863B12}" type="datetimeFigureOut">
              <a:rPr lang="zh-CN" altLang="en-US" smtClean="0"/>
              <a:pPr/>
              <a:t>2011-12-22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F301-AC02-4B97-A31B-ABFAB0DACF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21DA6-CB6E-41AC-8D2D-ACEFC8863B12}" type="datetimeFigureOut">
              <a:rPr lang="zh-CN" altLang="en-US" smtClean="0"/>
              <a:pPr/>
              <a:t>2011-12-22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F301-AC02-4B97-A31B-ABFAB0DACF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21DA6-CB6E-41AC-8D2D-ACEFC8863B12}" type="datetimeFigureOut">
              <a:rPr lang="zh-CN" altLang="en-US" smtClean="0"/>
              <a:pPr/>
              <a:t>2011-12-22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F301-AC02-4B97-A31B-ABFAB0DACF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剪贴画占位符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92673-5D71-4B28-9973-5BC2424B05B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21DA6-CB6E-41AC-8D2D-ACEFC8863B12}" type="datetimeFigureOut">
              <a:rPr lang="zh-CN" altLang="en-US" smtClean="0"/>
              <a:pPr/>
              <a:t>2011-12-22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F301-AC02-4B97-A31B-ABFAB0DACF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21DA6-CB6E-41AC-8D2D-ACEFC8863B12}" type="datetimeFigureOut">
              <a:rPr lang="zh-CN" altLang="en-US" smtClean="0"/>
              <a:pPr/>
              <a:t>2011-12-22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F301-AC02-4B97-A31B-ABFAB0DACF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21DA6-CB6E-41AC-8D2D-ACEFC8863B12}" type="datetimeFigureOut">
              <a:rPr lang="zh-CN" altLang="en-US" smtClean="0"/>
              <a:pPr/>
              <a:t>2011-12-22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F301-AC02-4B97-A31B-ABFAB0DACF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21DA6-CB6E-41AC-8D2D-ACEFC8863B12}" type="datetimeFigureOut">
              <a:rPr lang="zh-CN" altLang="en-US" smtClean="0"/>
              <a:pPr/>
              <a:t>2011-12-22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F301-AC02-4B97-A31B-ABFAB0DACF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21DA6-CB6E-41AC-8D2D-ACEFC8863B12}" type="datetimeFigureOut">
              <a:rPr lang="zh-CN" altLang="en-US" smtClean="0"/>
              <a:pPr/>
              <a:t>2011-12-22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F301-AC02-4B97-A31B-ABFAB0DACF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21DA6-CB6E-41AC-8D2D-ACEFC8863B12}" type="datetimeFigureOut">
              <a:rPr lang="zh-CN" altLang="en-US" smtClean="0"/>
              <a:pPr/>
              <a:t>2011-12-22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F301-AC02-4B97-A31B-ABFAB0DACF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21DA6-CB6E-41AC-8D2D-ACEFC8863B12}" type="datetimeFigureOut">
              <a:rPr lang="zh-CN" altLang="en-US" smtClean="0"/>
              <a:pPr/>
              <a:t>2011-12-22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F301-AC02-4B97-A31B-ABFAB0DACF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21DA6-CB6E-41AC-8D2D-ACEFC8863B12}" type="datetimeFigureOut">
              <a:rPr lang="zh-CN" altLang="en-US" smtClean="0"/>
              <a:pPr/>
              <a:t>2011-12-22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F301-AC02-4B97-A31B-ABFAB0DACF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21DA6-CB6E-41AC-8D2D-ACEFC8863B12}" type="datetimeFigureOut">
              <a:rPr lang="zh-CN" altLang="en-US" smtClean="0"/>
              <a:pPr/>
              <a:t>2011-12-22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AF301-AC02-4B97-A31B-ABFAB0DACF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../../&#21516;&#27493;&#21548;&#21147;/A2a.MP3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2.jpeg"/><Relationship Id="rId10" Type="http://schemas.openxmlformats.org/officeDocument/2006/relationships/image" Target="../media/image15.jpeg"/><Relationship Id="rId4" Type="http://schemas.openxmlformats.org/officeDocument/2006/relationships/image" Target="../media/image11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jpeg"/><Relationship Id="rId7" Type="http://schemas.openxmlformats.org/officeDocument/2006/relationships/image" Target="../media/image21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84296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subject / `</a:t>
            </a:r>
            <a:r>
              <a:rPr lang="en-US" altLang="zh-CN" sz="2800" b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2000" b="1" dirty="0" err="1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altLang="zh-CN" sz="2800" b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dз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/ n. </a:t>
            </a:r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学科；科目 </a:t>
            </a:r>
            <a:endParaRPr lang="en-US" altLang="zh-CN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Subject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 in the school:</a:t>
            </a:r>
          </a:p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 math                                  music                                            </a:t>
            </a:r>
          </a:p>
          <a:p>
            <a:endParaRPr lang="en-US" altLang="zh-CN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Chinese                            English 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图片 2" descr="7072e038b204dcd53a87cea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1357298"/>
            <a:ext cx="1860437" cy="2643182"/>
          </a:xfrm>
          <a:prstGeom prst="rect">
            <a:avLst/>
          </a:prstGeom>
        </p:spPr>
      </p:pic>
      <p:pic>
        <p:nvPicPr>
          <p:cNvPr id="5" name="图片 4" descr="无标题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1285860"/>
            <a:ext cx="2286000" cy="2857500"/>
          </a:xfrm>
          <a:prstGeom prst="rect">
            <a:avLst/>
          </a:prstGeom>
        </p:spPr>
      </p:pic>
      <p:pic>
        <p:nvPicPr>
          <p:cNvPr id="6" name="图片 5" descr="2005112222263144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56" y="4214818"/>
            <a:ext cx="2000264" cy="2476504"/>
          </a:xfrm>
          <a:prstGeom prst="rect">
            <a:avLst/>
          </a:prstGeom>
        </p:spPr>
      </p:pic>
      <p:pic>
        <p:nvPicPr>
          <p:cNvPr id="7" name="图片 6" descr="4e5b643c52a514a03c6d974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694" y="4071942"/>
            <a:ext cx="2643206" cy="2643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Oval 2"/>
          <p:cNvSpPr>
            <a:spLocks noChangeArrowheads="1"/>
          </p:cNvSpPr>
          <p:nvPr/>
        </p:nvSpPr>
        <p:spPr bwMode="auto">
          <a:xfrm>
            <a:off x="152400" y="152400"/>
            <a:ext cx="579438" cy="504825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3200">
                <a:solidFill>
                  <a:srgbClr val="8700E2"/>
                </a:solidFill>
                <a:latin typeface="Arial Black" pitchFamily="34" charset="0"/>
                <a:ea typeface="黑体" pitchFamily="2" charset="-122"/>
              </a:rPr>
              <a:t>1a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762000" y="76200"/>
            <a:ext cx="716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9933FF"/>
                </a:solidFill>
              </a:rPr>
              <a:t>Match the words with the pictures.</a:t>
            </a:r>
          </a:p>
        </p:txBody>
      </p:sp>
      <p:pic>
        <p:nvPicPr>
          <p:cNvPr id="56326" name="Picture 6" descr="pic_279657"/>
          <p:cNvPicPr>
            <a:picLocks noChangeAspect="1" noChangeArrowheads="1"/>
          </p:cNvPicPr>
          <p:nvPr/>
        </p:nvPicPr>
        <p:blipFill>
          <a:blip r:embed="rId2">
            <a:lum bright="-6000" contrast="18000"/>
          </a:blip>
          <a:srcRect l="28421" t="21622" r="5263" b="30811"/>
          <a:stretch>
            <a:fillRect/>
          </a:stretch>
        </p:blipFill>
        <p:spPr bwMode="auto">
          <a:xfrm>
            <a:off x="3352800" y="838200"/>
            <a:ext cx="5562600" cy="4724400"/>
          </a:xfrm>
          <a:prstGeom prst="rect">
            <a:avLst/>
          </a:prstGeom>
          <a:noFill/>
        </p:spPr>
      </p:pic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304800" y="1143000"/>
            <a:ext cx="2895600" cy="4355359"/>
          </a:xfrm>
          <a:prstGeom prst="rect">
            <a:avLst/>
          </a:prstGeom>
          <a:solidFill>
            <a:srgbClr val="CCFF33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altLang="zh-CN" sz="3600" dirty="0"/>
              <a:t>1. P.E. __</a:t>
            </a:r>
          </a:p>
          <a:p>
            <a:pPr marL="342900" indent="-342900">
              <a:lnSpc>
                <a:spcPct val="130000"/>
              </a:lnSpc>
            </a:pPr>
            <a:r>
              <a:rPr lang="en-US" altLang="zh-CN" sz="3600" dirty="0"/>
              <a:t>2. art __</a:t>
            </a:r>
          </a:p>
          <a:p>
            <a:pPr marL="342900" indent="-342900">
              <a:lnSpc>
                <a:spcPct val="130000"/>
              </a:lnSpc>
            </a:pPr>
            <a:r>
              <a:rPr lang="en-US" altLang="zh-CN" sz="3600" dirty="0"/>
              <a:t>3. science __</a:t>
            </a:r>
          </a:p>
          <a:p>
            <a:pPr marL="342900" indent="-342900">
              <a:lnSpc>
                <a:spcPct val="130000"/>
              </a:lnSpc>
            </a:pPr>
            <a:r>
              <a:rPr lang="en-US" altLang="zh-CN" sz="3600" dirty="0"/>
              <a:t>4. music __</a:t>
            </a:r>
          </a:p>
          <a:p>
            <a:pPr marL="342900" indent="-342900">
              <a:lnSpc>
                <a:spcPct val="130000"/>
              </a:lnSpc>
            </a:pPr>
            <a:r>
              <a:rPr lang="en-US" altLang="zh-CN" sz="3600" dirty="0"/>
              <a:t>5. math __</a:t>
            </a:r>
          </a:p>
          <a:p>
            <a:pPr marL="342900" indent="-342900">
              <a:lnSpc>
                <a:spcPct val="130000"/>
              </a:lnSpc>
            </a:pPr>
            <a:r>
              <a:rPr lang="en-US" altLang="zh-CN" sz="3600" dirty="0"/>
              <a:t>6. Chinese __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1676400" y="12192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>
                <a:solidFill>
                  <a:srgbClr val="FF3300"/>
                </a:solidFill>
                <a:latin typeface="Arial" charset="0"/>
              </a:rPr>
              <a:t>c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 rot="10800000" flipH="1" flipV="1">
            <a:off x="2514600" y="4860925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>
                <a:solidFill>
                  <a:srgbClr val="FF3300"/>
                </a:solidFill>
                <a:latin typeface="Arial" charset="0"/>
              </a:rPr>
              <a:t>f</a:t>
            </a: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 rot="10800000" flipH="1" flipV="1">
            <a:off x="2438400" y="2651125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>
                <a:solidFill>
                  <a:srgbClr val="FF3300"/>
                </a:solidFill>
                <a:latin typeface="Arial" charset="0"/>
              </a:rPr>
              <a:t>b</a:t>
            </a: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 rot="10800000" flipH="1" flipV="1">
            <a:off x="1600200" y="1981200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>
                <a:solidFill>
                  <a:srgbClr val="FF3300"/>
                </a:solidFill>
                <a:latin typeface="Arial" charset="0"/>
              </a:rPr>
              <a:t>d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 rot="10800000" flipH="1" flipV="1">
            <a:off x="2057400" y="3352800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>
                <a:solidFill>
                  <a:srgbClr val="FF3300"/>
                </a:solidFill>
                <a:latin typeface="Arial" charset="0"/>
              </a:rPr>
              <a:t>e</a:t>
            </a: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 rot="10800000" flipH="1" flipV="1">
            <a:off x="1981200" y="4114800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>
                <a:solidFill>
                  <a:srgbClr val="FF3300"/>
                </a:solidFill>
                <a:latin typeface="Arial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14678" y="2357430"/>
            <a:ext cx="27146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</a:t>
            </a:r>
            <a:r>
              <a:rPr lang="zh-CN" altLang="en-US" b="1" dirty="0" smtClean="0"/>
              <a:t>你最喜欢的科目是什么？</a:t>
            </a:r>
            <a:endParaRPr lang="zh-CN" alt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286512" y="3143248"/>
            <a:ext cx="25003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我最喜欢的科目是科学。</a:t>
            </a:r>
            <a:endParaRPr lang="zh-CN" altLang="en-US" b="1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8" grpId="0"/>
      <p:bldP spid="56329" grpId="0"/>
      <p:bldP spid="56330" grpId="0"/>
      <p:bldP spid="56331" grpId="0"/>
      <p:bldP spid="56332" grpId="0"/>
      <p:bldP spid="56333" grpId="0"/>
      <p:bldP spid="20" grpId="1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007b73348bda4449241f14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7158" y="285728"/>
            <a:ext cx="2928958" cy="6370975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一般疑问句：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你喜欢数学吗？</a:t>
            </a:r>
            <a:endParaRPr lang="en-US" altLang="zh-CN" sz="2400" b="1" dirty="0" smtClean="0"/>
          </a:p>
          <a:p>
            <a:r>
              <a:rPr lang="en-US" altLang="zh-CN" sz="2400" b="1" dirty="0" smtClean="0"/>
              <a:t>Do you like math?</a:t>
            </a:r>
          </a:p>
          <a:p>
            <a:r>
              <a:rPr lang="zh-CN" altLang="en-US" sz="2400" b="1" dirty="0" smtClean="0"/>
              <a:t>你喜欢音乐吗？</a:t>
            </a:r>
            <a:endParaRPr lang="en-US" altLang="zh-CN" sz="2400" b="1" dirty="0" smtClean="0"/>
          </a:p>
          <a:p>
            <a:r>
              <a:rPr lang="en-US" altLang="zh-CN" sz="2400" b="1" dirty="0" smtClean="0"/>
              <a:t>Do you like music?</a:t>
            </a:r>
          </a:p>
          <a:p>
            <a:r>
              <a:rPr lang="zh-CN" altLang="en-US" sz="2400" b="1" dirty="0" smtClean="0"/>
              <a:t>你喜欢语文吗？</a:t>
            </a:r>
            <a:endParaRPr lang="en-US" altLang="zh-CN" sz="2400" b="1" dirty="0" smtClean="0"/>
          </a:p>
          <a:p>
            <a:r>
              <a:rPr lang="en-US" altLang="zh-CN" sz="2400" b="1" dirty="0" smtClean="0"/>
              <a:t>Do you like Chinese?</a:t>
            </a:r>
          </a:p>
          <a:p>
            <a:r>
              <a:rPr lang="zh-CN" altLang="en-US" sz="2400" b="1" dirty="0" smtClean="0"/>
              <a:t>你喜欢英语吗？</a:t>
            </a:r>
            <a:endParaRPr lang="en-US" altLang="zh-CN" sz="2400" b="1" dirty="0" smtClean="0"/>
          </a:p>
          <a:p>
            <a:r>
              <a:rPr lang="en-US" altLang="zh-CN" sz="2400" b="1" dirty="0" smtClean="0"/>
              <a:t>Do you like English?</a:t>
            </a:r>
          </a:p>
          <a:p>
            <a:r>
              <a:rPr lang="zh-CN" altLang="en-US" sz="2400" b="1" dirty="0" smtClean="0"/>
              <a:t>你喜欢美术吗？</a:t>
            </a:r>
            <a:endParaRPr lang="en-US" altLang="zh-CN" sz="2400" b="1" dirty="0" smtClean="0"/>
          </a:p>
          <a:p>
            <a:r>
              <a:rPr lang="en-US" altLang="zh-CN" sz="2400" b="1" dirty="0" smtClean="0"/>
              <a:t>Do you like art?</a:t>
            </a:r>
          </a:p>
          <a:p>
            <a:r>
              <a:rPr lang="zh-CN" altLang="en-US" sz="2400" b="1" dirty="0" smtClean="0"/>
              <a:t>你喜欢历史吗？</a:t>
            </a:r>
            <a:endParaRPr lang="en-US" altLang="zh-CN" sz="2400" b="1" dirty="0" smtClean="0"/>
          </a:p>
          <a:p>
            <a:r>
              <a:rPr lang="en-US" altLang="zh-CN" sz="2400" b="1" dirty="0" smtClean="0"/>
              <a:t>Do you like history?</a:t>
            </a:r>
          </a:p>
          <a:p>
            <a:r>
              <a:rPr lang="zh-CN" altLang="en-US" sz="2400" b="1" dirty="0" smtClean="0"/>
              <a:t>你喜欢科学吗？</a:t>
            </a:r>
            <a:endParaRPr lang="en-US" altLang="zh-CN" sz="2400" b="1" dirty="0"/>
          </a:p>
          <a:p>
            <a:r>
              <a:rPr lang="en-US" altLang="zh-CN" sz="2400" b="1" dirty="0" smtClean="0"/>
              <a:t>Do you like science?</a:t>
            </a:r>
          </a:p>
          <a:p>
            <a:r>
              <a:rPr lang="zh-CN" altLang="en-US" sz="2400" b="1" dirty="0" smtClean="0"/>
              <a:t>你喜欢体育吗？</a:t>
            </a:r>
            <a:endParaRPr lang="en-US" altLang="zh-CN" sz="2400" b="1" dirty="0" smtClean="0"/>
          </a:p>
          <a:p>
            <a:r>
              <a:rPr lang="en-US" altLang="zh-CN" sz="2400" b="1" dirty="0" smtClean="0"/>
              <a:t>Do you like P.E.?</a:t>
            </a:r>
            <a:endParaRPr lang="zh-CN" alt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43372" y="357166"/>
            <a:ext cx="3857652" cy="5940088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why    </a:t>
            </a:r>
            <a:r>
              <a:rPr lang="zh-CN" altLang="en-US" sz="2000" b="1" dirty="0" smtClean="0">
                <a:latin typeface="Times New Roman" pitchFamily="18" charset="0"/>
                <a:cs typeface="Times New Roman" pitchFamily="18" charset="0"/>
              </a:rPr>
              <a:t>为什么</a:t>
            </a:r>
            <a:endParaRPr lang="en-US" altLang="zh-CN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000" b="1" dirty="0" smtClean="0">
                <a:latin typeface="Times New Roman" pitchFamily="18" charset="0"/>
                <a:cs typeface="Times New Roman" pitchFamily="18" charset="0"/>
              </a:rPr>
              <a:t>提问为什么的句型结构：</a:t>
            </a:r>
            <a:endParaRPr lang="en-US" altLang="zh-CN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Why + </a:t>
            </a:r>
            <a:r>
              <a:rPr lang="zh-CN" altLang="en-US" sz="2000" b="1" dirty="0" smtClean="0">
                <a:latin typeface="Times New Roman" pitchFamily="18" charset="0"/>
                <a:cs typeface="Times New Roman" pitchFamily="18" charset="0"/>
              </a:rPr>
              <a:t>一般疑问句？</a:t>
            </a:r>
            <a:endParaRPr lang="en-US" altLang="zh-CN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000" b="1" dirty="0" smtClean="0">
                <a:latin typeface="Times New Roman" pitchFamily="18" charset="0"/>
                <a:cs typeface="Times New Roman" pitchFamily="18" charset="0"/>
              </a:rPr>
              <a:t>你为什么喜欢数学？</a:t>
            </a:r>
            <a:endParaRPr lang="en-US" altLang="zh-CN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Why do you like math?</a:t>
            </a:r>
          </a:p>
          <a:p>
            <a:r>
              <a:rPr lang="zh-CN" altLang="en-US" sz="2000" b="1" dirty="0" smtClean="0">
                <a:latin typeface="Times New Roman" pitchFamily="18" charset="0"/>
                <a:cs typeface="Times New Roman" pitchFamily="18" charset="0"/>
              </a:rPr>
              <a:t>你为什么喜欢音乐？</a:t>
            </a:r>
            <a:endParaRPr lang="en-US" altLang="zh-CN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Why do like music?</a:t>
            </a:r>
          </a:p>
          <a:p>
            <a:r>
              <a:rPr lang="zh-CN" altLang="en-US" sz="2000" b="1" dirty="0" smtClean="0">
                <a:latin typeface="Times New Roman" pitchFamily="18" charset="0"/>
                <a:cs typeface="Times New Roman" pitchFamily="18" charset="0"/>
              </a:rPr>
              <a:t>你为什么喜欢语文？</a:t>
            </a:r>
            <a:endParaRPr lang="en-US" altLang="zh-CN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Why do you like Chinese?</a:t>
            </a:r>
          </a:p>
          <a:p>
            <a:r>
              <a:rPr lang="zh-CN" altLang="en-US" sz="2000" b="1" dirty="0" smtClean="0">
                <a:latin typeface="Times New Roman" pitchFamily="18" charset="0"/>
                <a:cs typeface="Times New Roman" pitchFamily="18" charset="0"/>
              </a:rPr>
              <a:t>你为什么喜欢英语？</a:t>
            </a:r>
            <a:endParaRPr lang="en-US" altLang="zh-CN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Why do you like English?</a:t>
            </a:r>
          </a:p>
          <a:p>
            <a:r>
              <a:rPr lang="zh-CN" altLang="en-US" sz="2000" b="1" dirty="0" smtClean="0">
                <a:latin typeface="Times New Roman" pitchFamily="18" charset="0"/>
                <a:cs typeface="Times New Roman" pitchFamily="18" charset="0"/>
              </a:rPr>
              <a:t>你为什么喜欢美术？</a:t>
            </a:r>
            <a:endParaRPr lang="en-US" altLang="zh-CN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Why do you like art?</a:t>
            </a:r>
          </a:p>
          <a:p>
            <a:r>
              <a:rPr lang="zh-CN" altLang="en-US" sz="2000" b="1" dirty="0" smtClean="0">
                <a:latin typeface="Times New Roman" pitchFamily="18" charset="0"/>
                <a:cs typeface="Times New Roman" pitchFamily="18" charset="0"/>
              </a:rPr>
              <a:t>你为什么喜欢历史？</a:t>
            </a:r>
            <a:endParaRPr lang="en-US" altLang="zh-CN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Why do you like history?</a:t>
            </a:r>
          </a:p>
          <a:p>
            <a:r>
              <a:rPr lang="zh-CN" altLang="en-US" sz="2000" b="1" dirty="0" smtClean="0">
                <a:latin typeface="Times New Roman" pitchFamily="18" charset="0"/>
                <a:cs typeface="Times New Roman" pitchFamily="18" charset="0"/>
              </a:rPr>
              <a:t>你为什么喜欢科学？</a:t>
            </a:r>
            <a:endParaRPr lang="en-US" altLang="zh-CN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Why do you like science?</a:t>
            </a:r>
          </a:p>
          <a:p>
            <a:r>
              <a:rPr lang="zh-CN" altLang="en-US" sz="2000" b="1" dirty="0" smtClean="0">
                <a:latin typeface="Times New Roman" pitchFamily="18" charset="0"/>
                <a:cs typeface="Times New Roman" pitchFamily="18" charset="0"/>
              </a:rPr>
              <a:t>你为什么喜欢体育？</a:t>
            </a:r>
            <a:endParaRPr lang="en-US" altLang="zh-CN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Why do you like P.E.?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465465.e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" y="0"/>
            <a:ext cx="914042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1472" y="285728"/>
            <a:ext cx="428628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形容词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(adj.)</a:t>
            </a:r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fun/`</a:t>
            </a:r>
            <a:r>
              <a:rPr lang="en-US" altLang="zh-CN" sz="2800" b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CN" b="1" dirty="0" err="1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altLang="zh-CN" sz="2800" b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有趣的；好玩的</a:t>
            </a:r>
            <a:endParaRPr lang="en-US" altLang="zh-CN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interesting </a:t>
            </a:r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有趣的</a:t>
            </a:r>
            <a:endParaRPr lang="en-US" altLang="zh-CN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boring </a:t>
            </a:r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无聊的</a:t>
            </a:r>
            <a:endParaRPr lang="en-US" altLang="zh-CN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difficult </a:t>
            </a:r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困难的</a:t>
            </a:r>
            <a:endParaRPr lang="en-US" altLang="zh-CN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relaxing </a:t>
            </a:r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轻松的</a:t>
            </a:r>
            <a:endParaRPr lang="en-US" altLang="zh-CN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数学是</a:t>
            </a: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困难</a:t>
            </a:r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的。</a:t>
            </a:r>
            <a:endParaRPr lang="en-US" altLang="zh-CN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Math is difficult.</a:t>
            </a:r>
          </a:p>
          <a:p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英语是无聊的。</a:t>
            </a:r>
            <a:endParaRPr lang="en-US" altLang="zh-CN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English is boring.</a:t>
            </a:r>
          </a:p>
          <a:p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体育是好玩的。</a:t>
            </a:r>
            <a:endParaRPr lang="en-US" altLang="zh-CN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P.E. is fun.</a:t>
            </a:r>
          </a:p>
          <a:p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音乐是轻松的。</a:t>
            </a:r>
            <a:endParaRPr lang="en-US" altLang="zh-CN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Music is relaxing.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c3cfebf7d71f40d18d81f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7158" y="117693"/>
            <a:ext cx="8429684" cy="6740307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because /</a:t>
            </a:r>
            <a:r>
              <a:rPr lang="en-US" altLang="zh-CN" sz="2400" b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CN" sz="16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2400" b="1" dirty="0" err="1" smtClean="0"/>
              <a:t>`</a:t>
            </a:r>
            <a:r>
              <a:rPr lang="en-US" altLang="zh-CN" sz="2400" b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b="1" dirty="0" err="1" smtClean="0"/>
              <a:t>כ</a:t>
            </a:r>
            <a:r>
              <a:rPr lang="en-US" sz="2400" b="1" dirty="0" err="1" smtClean="0"/>
              <a:t>:z</a:t>
            </a:r>
            <a:r>
              <a:rPr lang="en-US" sz="2400" b="1" dirty="0" smtClean="0"/>
              <a:t>/ </a:t>
            </a:r>
            <a:r>
              <a:rPr lang="zh-CN" altLang="en-US" sz="2400" b="1" dirty="0" smtClean="0"/>
              <a:t>因为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用</a:t>
            </a:r>
            <a:r>
              <a:rPr lang="en-US" altLang="zh-CN" sz="2400" b="1" dirty="0" smtClean="0"/>
              <a:t>why</a:t>
            </a:r>
            <a:r>
              <a:rPr lang="zh-CN" altLang="en-US" sz="2400" b="1" dirty="0" smtClean="0"/>
              <a:t>提问的句子必须用</a:t>
            </a:r>
            <a:r>
              <a:rPr lang="en-US" altLang="zh-CN" sz="2400" b="1" dirty="0" smtClean="0"/>
              <a:t>because</a:t>
            </a:r>
            <a:r>
              <a:rPr lang="zh-CN" altLang="en-US" sz="2400" b="1" dirty="0" smtClean="0"/>
              <a:t>来回答。</a:t>
            </a:r>
            <a:endParaRPr lang="en-US" altLang="zh-CN" sz="2400" b="1" dirty="0" smtClean="0"/>
          </a:p>
          <a:p>
            <a:r>
              <a:rPr lang="en-US" altLang="zh-CN" sz="2400" b="1" dirty="0" smtClean="0"/>
              <a:t>—</a:t>
            </a:r>
            <a:r>
              <a:rPr lang="zh-CN" altLang="en-US" sz="2400" b="1" dirty="0" smtClean="0"/>
              <a:t>你为什么喜欢音乐？</a:t>
            </a:r>
            <a:endParaRPr lang="en-US" altLang="zh-CN" sz="2400" b="1" dirty="0" smtClean="0"/>
          </a:p>
          <a:p>
            <a:r>
              <a:rPr lang="en-US" altLang="zh-CN" sz="2400" b="1" dirty="0" smtClean="0"/>
              <a:t>—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Why</a:t>
            </a:r>
            <a:r>
              <a:rPr lang="en-US" altLang="zh-CN" sz="2400" b="1" dirty="0" smtClean="0"/>
              <a:t> do you like music?</a:t>
            </a:r>
          </a:p>
          <a:p>
            <a:r>
              <a:rPr lang="en-US" altLang="zh-CN" sz="2400" b="1" dirty="0" smtClean="0"/>
              <a:t>—</a:t>
            </a:r>
            <a:r>
              <a:rPr lang="zh-CN" altLang="en-US" sz="2400" b="1" dirty="0" smtClean="0"/>
              <a:t>因为它是轻松的。</a:t>
            </a:r>
            <a:endParaRPr lang="en-US" altLang="zh-CN" sz="2400" b="1" dirty="0" smtClean="0"/>
          </a:p>
          <a:p>
            <a:r>
              <a:rPr lang="en-US" altLang="zh-CN" sz="2400" b="1" dirty="0" smtClean="0"/>
              <a:t>—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Because</a:t>
            </a:r>
            <a:r>
              <a:rPr lang="en-US" altLang="zh-CN" sz="2400" b="1" dirty="0" smtClean="0"/>
              <a:t> it’s relaxing.</a:t>
            </a:r>
          </a:p>
          <a:p>
            <a:r>
              <a:rPr lang="en-US" altLang="zh-CN" sz="2400" b="1" dirty="0" smtClean="0"/>
              <a:t>—</a:t>
            </a:r>
            <a:r>
              <a:rPr lang="zh-CN" altLang="en-US" sz="2400" b="1" dirty="0" smtClean="0"/>
              <a:t>你为什么喜欢体育</a:t>
            </a:r>
            <a:r>
              <a:rPr lang="zh-CN" altLang="en-US" sz="2400" b="1" dirty="0"/>
              <a:t>？</a:t>
            </a:r>
            <a:endParaRPr lang="en-US" altLang="zh-CN" sz="2400" b="1" dirty="0" smtClean="0"/>
          </a:p>
          <a:p>
            <a:r>
              <a:rPr lang="en-US" altLang="zh-CN" sz="2400" b="1" dirty="0" smtClean="0"/>
              <a:t>—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Why</a:t>
            </a:r>
            <a:r>
              <a:rPr lang="en-US" altLang="zh-CN" sz="2400" b="1" dirty="0" smtClean="0"/>
              <a:t> do you like P.E.?</a:t>
            </a:r>
          </a:p>
          <a:p>
            <a:r>
              <a:rPr lang="en-US" altLang="zh-CN" sz="2400" b="1" dirty="0" smtClean="0"/>
              <a:t>—</a:t>
            </a:r>
            <a:r>
              <a:rPr lang="zh-CN" altLang="en-US" sz="2400" b="1" dirty="0" smtClean="0"/>
              <a:t>因为它是有趣的。</a:t>
            </a:r>
            <a:endParaRPr lang="en-US" altLang="zh-CN" sz="2400" b="1" dirty="0" smtClean="0"/>
          </a:p>
          <a:p>
            <a:r>
              <a:rPr lang="en-US" altLang="zh-CN" sz="2400" b="1" dirty="0" smtClean="0"/>
              <a:t>—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Because</a:t>
            </a:r>
            <a:r>
              <a:rPr lang="en-US" altLang="zh-CN" sz="2400" b="1" dirty="0" smtClean="0"/>
              <a:t> it’s fun.</a:t>
            </a:r>
          </a:p>
          <a:p>
            <a:r>
              <a:rPr lang="en-US" altLang="zh-CN" sz="2400" b="1" dirty="0" smtClean="0"/>
              <a:t>—</a:t>
            </a:r>
            <a:r>
              <a:rPr lang="zh-CN" altLang="en-US" sz="2400" b="1" dirty="0" smtClean="0"/>
              <a:t>你为什么喜欢语文？</a:t>
            </a:r>
            <a:endParaRPr lang="en-US" altLang="zh-CN" sz="2400" b="1" dirty="0" smtClean="0"/>
          </a:p>
          <a:p>
            <a:r>
              <a:rPr lang="en-US" altLang="zh-CN" sz="2400" b="1" dirty="0" smtClean="0"/>
              <a:t>—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Why</a:t>
            </a:r>
            <a:r>
              <a:rPr lang="en-US" altLang="zh-CN" sz="2400" b="1" dirty="0" smtClean="0"/>
              <a:t> do you like Chinese?</a:t>
            </a:r>
          </a:p>
          <a:p>
            <a:r>
              <a:rPr lang="en-US" altLang="zh-CN" sz="2400" b="1" dirty="0" smtClean="0"/>
              <a:t>—</a:t>
            </a:r>
            <a:r>
              <a:rPr lang="zh-CN" altLang="en-US" sz="2400" b="1" dirty="0" smtClean="0"/>
              <a:t>因为它是有趣的。</a:t>
            </a:r>
            <a:endParaRPr lang="en-US" altLang="zh-CN" sz="2400" b="1" dirty="0" smtClean="0"/>
          </a:p>
          <a:p>
            <a:r>
              <a:rPr lang="en-US" altLang="zh-CN" sz="2400" b="1" dirty="0" smtClean="0"/>
              <a:t>—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Because</a:t>
            </a:r>
            <a:r>
              <a:rPr lang="en-US" altLang="zh-CN" sz="2400" b="1" dirty="0" smtClean="0"/>
              <a:t> it’s interesting.</a:t>
            </a:r>
          </a:p>
          <a:p>
            <a:r>
              <a:rPr lang="en-US" altLang="zh-CN" sz="2400" b="1" dirty="0" smtClean="0"/>
              <a:t>—</a:t>
            </a:r>
            <a:r>
              <a:rPr lang="zh-CN" altLang="en-US" sz="2400" b="1" dirty="0" smtClean="0"/>
              <a:t>你为什么喜欢英语？</a:t>
            </a:r>
            <a:endParaRPr lang="en-US" altLang="zh-CN" sz="2400" b="1" dirty="0" smtClean="0"/>
          </a:p>
          <a:p>
            <a:r>
              <a:rPr lang="en-US" altLang="zh-CN" sz="2400" b="1" dirty="0" smtClean="0"/>
              <a:t>—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Why</a:t>
            </a:r>
            <a:r>
              <a:rPr lang="en-US" altLang="zh-CN" sz="2400" b="1" dirty="0" smtClean="0"/>
              <a:t> do you like English?</a:t>
            </a:r>
          </a:p>
          <a:p>
            <a:r>
              <a:rPr lang="en-US" altLang="zh-CN" sz="2400" b="1" dirty="0" smtClean="0"/>
              <a:t>—</a:t>
            </a:r>
            <a:r>
              <a:rPr lang="zh-CN" altLang="en-US" sz="2400" b="1" dirty="0" smtClean="0"/>
              <a:t>因为它是轻松的。</a:t>
            </a:r>
            <a:endParaRPr lang="en-US" altLang="zh-CN" sz="2400" b="1" dirty="0" smtClean="0"/>
          </a:p>
          <a:p>
            <a:r>
              <a:rPr lang="en-US" altLang="zh-CN" sz="2400" b="1" dirty="0" smtClean="0"/>
              <a:t>—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Because</a:t>
            </a:r>
            <a:r>
              <a:rPr lang="en-US" altLang="zh-CN" sz="2400" b="1" dirty="0" smtClean="0"/>
              <a:t> it’s relaxing.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Oval 2"/>
          <p:cNvSpPr>
            <a:spLocks noChangeArrowheads="1"/>
          </p:cNvSpPr>
          <p:nvPr/>
        </p:nvSpPr>
        <p:spPr bwMode="auto">
          <a:xfrm>
            <a:off x="685800" y="304800"/>
            <a:ext cx="533400" cy="504825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3200">
                <a:solidFill>
                  <a:srgbClr val="8700E2"/>
                </a:solidFill>
                <a:latin typeface="Arial Black" pitchFamily="34" charset="0"/>
                <a:ea typeface="黑体" pitchFamily="2" charset="-122"/>
              </a:rPr>
              <a:t>2a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295400" y="228600"/>
            <a:ext cx="6553200" cy="1025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zh-CN">
                <a:solidFill>
                  <a:srgbClr val="9933FF"/>
                </a:solidFill>
              </a:rPr>
              <a:t>Listen and put the conversation </a:t>
            </a:r>
          </a:p>
          <a:p>
            <a:pPr>
              <a:lnSpc>
                <a:spcPct val="85000"/>
              </a:lnSpc>
            </a:pPr>
            <a:r>
              <a:rPr lang="en-US" altLang="zh-CN">
                <a:solidFill>
                  <a:srgbClr val="9933FF"/>
                </a:solidFill>
              </a:rPr>
              <a:t>in order.</a:t>
            </a:r>
          </a:p>
        </p:txBody>
      </p:sp>
      <p:pic>
        <p:nvPicPr>
          <p:cNvPr id="48132" name="Picture 4" descr="pic_279658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 l="48001" t="9428" r="5231" b="72131"/>
          <a:stretch>
            <a:fillRect/>
          </a:stretch>
        </p:blipFill>
        <p:spPr bwMode="auto">
          <a:xfrm>
            <a:off x="838200" y="1447800"/>
            <a:ext cx="7391400" cy="5029200"/>
          </a:xfrm>
          <a:prstGeom prst="rect">
            <a:avLst/>
          </a:prstGeom>
          <a:noFill/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2057400" y="1752600"/>
            <a:ext cx="53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>
                <a:solidFill>
                  <a:srgbClr val="FF3300"/>
                </a:solidFill>
                <a:latin typeface="Arial" charset="0"/>
              </a:rPr>
              <a:t>4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4648200" y="2955925"/>
            <a:ext cx="53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>
                <a:solidFill>
                  <a:srgbClr val="FF3300"/>
                </a:solidFill>
                <a:latin typeface="Arial" charset="0"/>
              </a:rPr>
              <a:t>2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6781800" y="3413125"/>
            <a:ext cx="53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>
                <a:solidFill>
                  <a:srgbClr val="FF3300"/>
                </a:solidFill>
                <a:latin typeface="Arial" charset="0"/>
              </a:rPr>
              <a:t>3</a:t>
            </a:r>
          </a:p>
        </p:txBody>
      </p:sp>
      <p:pic>
        <p:nvPicPr>
          <p:cNvPr id="48137" name="Picture 9" descr="图片1听力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609600"/>
            <a:ext cx="669925" cy="669925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  <p:bldP spid="48134" grpId="0"/>
      <p:bldP spid="481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428596" y="285728"/>
            <a:ext cx="7239000" cy="6038576"/>
          </a:xfrm>
          <a:prstGeom prst="rect">
            <a:avLst/>
          </a:prstGeom>
          <a:solidFill>
            <a:srgbClr val="FFFFFF">
              <a:alpha val="70000"/>
            </a:srgbClr>
          </a:solidFill>
          <a:ln w="9525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2800" dirty="0"/>
              <a:t>- </a:t>
            </a:r>
            <a:r>
              <a:rPr lang="en-US" altLang="zh-CN" sz="2800" dirty="0">
                <a:solidFill>
                  <a:srgbClr val="FF3300"/>
                </a:solidFill>
              </a:rPr>
              <a:t>What’s</a:t>
            </a:r>
            <a:r>
              <a:rPr lang="en-US" altLang="zh-CN" sz="2800" dirty="0"/>
              <a:t> </a:t>
            </a:r>
            <a:r>
              <a:rPr lang="en-US" altLang="zh-CN" sz="2800" dirty="0">
                <a:solidFill>
                  <a:srgbClr val="3333FF"/>
                </a:solidFill>
              </a:rPr>
              <a:t>your</a:t>
            </a:r>
            <a:r>
              <a:rPr lang="en-US" altLang="zh-CN" sz="2800" dirty="0"/>
              <a:t> favorite subject?</a:t>
            </a:r>
          </a:p>
          <a:p>
            <a:pPr>
              <a:lnSpc>
                <a:spcPct val="115000"/>
              </a:lnSpc>
              <a:buFontTx/>
              <a:buChar char="-"/>
            </a:pPr>
            <a:r>
              <a:rPr lang="en-US" altLang="zh-CN" sz="2800" dirty="0"/>
              <a:t> </a:t>
            </a:r>
            <a:r>
              <a:rPr lang="en-US" altLang="zh-CN" sz="2800" dirty="0">
                <a:solidFill>
                  <a:srgbClr val="3333FF"/>
                </a:solidFill>
              </a:rPr>
              <a:t>My favorite</a:t>
            </a:r>
            <a:r>
              <a:rPr lang="en-US" altLang="zh-CN" sz="2800" dirty="0"/>
              <a:t> subject is </a:t>
            </a:r>
            <a:r>
              <a:rPr lang="en-US" altLang="zh-CN" sz="2800" dirty="0" smtClean="0"/>
              <a:t>math.</a:t>
            </a:r>
            <a:endParaRPr lang="en-US" altLang="zh-CN" sz="2800" dirty="0"/>
          </a:p>
          <a:p>
            <a:pPr>
              <a:lnSpc>
                <a:spcPct val="115000"/>
              </a:lnSpc>
            </a:pPr>
            <a:r>
              <a:rPr lang="en-US" altLang="zh-CN" sz="2800" dirty="0"/>
              <a:t>- </a:t>
            </a:r>
            <a:r>
              <a:rPr lang="en-US" altLang="zh-CN" sz="2800" dirty="0">
                <a:solidFill>
                  <a:srgbClr val="FF3300"/>
                </a:solidFill>
              </a:rPr>
              <a:t>What’s</a:t>
            </a:r>
            <a:r>
              <a:rPr lang="en-US" altLang="zh-CN" sz="2800" dirty="0">
                <a:solidFill>
                  <a:srgbClr val="3333FF"/>
                </a:solidFill>
              </a:rPr>
              <a:t> </a:t>
            </a:r>
            <a:r>
              <a:rPr lang="en-US" altLang="zh-CN" sz="2800" dirty="0" smtClean="0">
                <a:solidFill>
                  <a:srgbClr val="3333FF"/>
                </a:solidFill>
              </a:rPr>
              <a:t>his</a:t>
            </a:r>
            <a:r>
              <a:rPr lang="en-US" altLang="zh-CN" sz="2800" dirty="0" smtClean="0"/>
              <a:t> </a:t>
            </a:r>
            <a:r>
              <a:rPr lang="en-US" altLang="zh-CN" sz="2800" dirty="0"/>
              <a:t>favorite subject?</a:t>
            </a:r>
          </a:p>
          <a:p>
            <a:pPr>
              <a:lnSpc>
                <a:spcPct val="115000"/>
              </a:lnSpc>
              <a:buFontTx/>
              <a:buChar char="-"/>
            </a:pPr>
            <a:r>
              <a:rPr lang="en-US" altLang="zh-CN" sz="2800" dirty="0"/>
              <a:t> </a:t>
            </a:r>
            <a:r>
              <a:rPr lang="en-US" altLang="zh-CN" sz="2800" dirty="0" smtClean="0">
                <a:solidFill>
                  <a:srgbClr val="3333FF"/>
                </a:solidFill>
              </a:rPr>
              <a:t>His </a:t>
            </a:r>
            <a:r>
              <a:rPr lang="en-US" altLang="zh-CN" sz="2800" dirty="0">
                <a:solidFill>
                  <a:srgbClr val="3333FF"/>
                </a:solidFill>
              </a:rPr>
              <a:t>favorite</a:t>
            </a:r>
            <a:r>
              <a:rPr lang="en-US" altLang="zh-CN" sz="2800" dirty="0"/>
              <a:t> subject is art</a:t>
            </a:r>
            <a:r>
              <a:rPr lang="en-US" altLang="zh-CN" sz="2800" dirty="0" smtClean="0"/>
              <a:t>.</a:t>
            </a:r>
          </a:p>
          <a:p>
            <a:pPr>
              <a:lnSpc>
                <a:spcPct val="115000"/>
              </a:lnSpc>
              <a:buFontTx/>
              <a:buChar char="-"/>
            </a:pPr>
            <a:r>
              <a:rPr lang="en-US" altLang="zh-CN" sz="2800" dirty="0" smtClean="0">
                <a:solidFill>
                  <a:srgbClr val="FF3300"/>
                </a:solidFill>
              </a:rPr>
              <a:t>What’s</a:t>
            </a:r>
            <a:r>
              <a:rPr lang="en-US" altLang="zh-CN" sz="2800" dirty="0" smtClean="0">
                <a:solidFill>
                  <a:srgbClr val="3333FF"/>
                </a:solidFill>
              </a:rPr>
              <a:t> her</a:t>
            </a:r>
            <a:r>
              <a:rPr lang="en-US" altLang="zh-CN" sz="2800" dirty="0" smtClean="0"/>
              <a:t> favorite subject?</a:t>
            </a:r>
          </a:p>
          <a:p>
            <a:pPr>
              <a:lnSpc>
                <a:spcPct val="115000"/>
              </a:lnSpc>
              <a:buFontTx/>
              <a:buChar char="-"/>
            </a:pPr>
            <a:r>
              <a:rPr lang="en-US" altLang="zh-CN" sz="2800" dirty="0" smtClean="0">
                <a:solidFill>
                  <a:srgbClr val="3333FF"/>
                </a:solidFill>
              </a:rPr>
              <a:t>Her favorite</a:t>
            </a:r>
            <a:r>
              <a:rPr lang="en-US" altLang="zh-CN" sz="2800" dirty="0" smtClean="0"/>
              <a:t> subject is P.E.</a:t>
            </a:r>
            <a:endParaRPr lang="en-US" altLang="zh-CN" sz="2800" dirty="0"/>
          </a:p>
          <a:p>
            <a:pPr>
              <a:lnSpc>
                <a:spcPct val="115000"/>
              </a:lnSpc>
            </a:pPr>
            <a:r>
              <a:rPr lang="en-US" altLang="zh-CN" sz="2800" dirty="0"/>
              <a:t>- </a:t>
            </a:r>
            <a:r>
              <a:rPr lang="en-US" altLang="zh-CN" sz="2800" dirty="0">
                <a:solidFill>
                  <a:srgbClr val="FF3300"/>
                </a:solidFill>
              </a:rPr>
              <a:t>Why</a:t>
            </a:r>
            <a:r>
              <a:rPr lang="en-US" altLang="zh-CN" sz="2800" dirty="0"/>
              <a:t> </a:t>
            </a:r>
            <a:r>
              <a:rPr lang="en-US" altLang="zh-CN" sz="2800" dirty="0">
                <a:solidFill>
                  <a:srgbClr val="3333FF"/>
                </a:solidFill>
              </a:rPr>
              <a:t>do</a:t>
            </a:r>
            <a:r>
              <a:rPr lang="en-US" altLang="zh-CN" sz="2800" dirty="0"/>
              <a:t> </a:t>
            </a:r>
            <a:r>
              <a:rPr lang="en-US" altLang="zh-CN" sz="2800" dirty="0">
                <a:solidFill>
                  <a:srgbClr val="3333FF"/>
                </a:solidFill>
              </a:rPr>
              <a:t>you</a:t>
            </a:r>
            <a:r>
              <a:rPr lang="en-US" altLang="zh-CN" sz="2800" dirty="0"/>
              <a:t> like math?</a:t>
            </a:r>
          </a:p>
          <a:p>
            <a:pPr>
              <a:lnSpc>
                <a:spcPct val="115000"/>
              </a:lnSpc>
              <a:buFontTx/>
              <a:buChar char="-"/>
            </a:pPr>
            <a:r>
              <a:rPr lang="en-US" altLang="zh-CN" sz="2800" dirty="0"/>
              <a:t> </a:t>
            </a:r>
            <a:r>
              <a:rPr lang="en-US" altLang="zh-CN" sz="2800" dirty="0">
                <a:solidFill>
                  <a:srgbClr val="FF3300"/>
                </a:solidFill>
              </a:rPr>
              <a:t>Because</a:t>
            </a:r>
            <a:r>
              <a:rPr lang="en-US" altLang="zh-CN" sz="2800" dirty="0"/>
              <a:t> it’s interesting. </a:t>
            </a:r>
            <a:endParaRPr lang="en-US" altLang="zh-CN" sz="2800" dirty="0" smtClean="0"/>
          </a:p>
          <a:p>
            <a:pPr>
              <a:lnSpc>
                <a:spcPct val="115000"/>
              </a:lnSpc>
              <a:buFontTx/>
              <a:buChar char="-"/>
            </a:pPr>
            <a:r>
              <a:rPr lang="en-US" altLang="zh-CN" sz="2800" dirty="0" smtClean="0">
                <a:solidFill>
                  <a:srgbClr val="FF0000"/>
                </a:solidFill>
              </a:rPr>
              <a:t>Why</a:t>
            </a:r>
            <a:r>
              <a:rPr lang="en-US" altLang="zh-CN" sz="2800" dirty="0" smtClean="0"/>
              <a:t> </a:t>
            </a:r>
            <a:r>
              <a:rPr lang="en-US" altLang="zh-CN" sz="2800" dirty="0" smtClean="0">
                <a:solidFill>
                  <a:srgbClr val="0070C0"/>
                </a:solidFill>
              </a:rPr>
              <a:t>does he </a:t>
            </a:r>
            <a:r>
              <a:rPr lang="en-US" altLang="zh-CN" sz="2800" dirty="0" smtClean="0"/>
              <a:t>like art?</a:t>
            </a:r>
          </a:p>
          <a:p>
            <a:pPr>
              <a:lnSpc>
                <a:spcPct val="115000"/>
              </a:lnSpc>
              <a:buFontTx/>
              <a:buChar char="-"/>
            </a:pPr>
            <a:r>
              <a:rPr lang="en-US" altLang="zh-CN" sz="2800" dirty="0" smtClean="0">
                <a:solidFill>
                  <a:srgbClr val="FF0000"/>
                </a:solidFill>
              </a:rPr>
              <a:t>Because</a:t>
            </a:r>
            <a:r>
              <a:rPr lang="en-US" altLang="zh-CN" sz="2800" dirty="0" smtClean="0"/>
              <a:t> it’s fun.</a:t>
            </a:r>
            <a:endParaRPr lang="en-US" altLang="zh-CN" sz="2800" dirty="0"/>
          </a:p>
          <a:p>
            <a:pPr>
              <a:lnSpc>
                <a:spcPct val="115000"/>
              </a:lnSpc>
              <a:buFontTx/>
              <a:buChar char="-"/>
            </a:pPr>
            <a:r>
              <a:rPr lang="en-US" altLang="zh-CN" sz="2800" dirty="0"/>
              <a:t> </a:t>
            </a:r>
            <a:r>
              <a:rPr lang="en-US" altLang="zh-CN" sz="2800" dirty="0">
                <a:solidFill>
                  <a:srgbClr val="FF3300"/>
                </a:solidFill>
              </a:rPr>
              <a:t>Why</a:t>
            </a:r>
            <a:r>
              <a:rPr lang="en-US" altLang="zh-CN" sz="2800" dirty="0"/>
              <a:t> </a:t>
            </a:r>
            <a:r>
              <a:rPr lang="en-US" altLang="zh-CN" sz="2800" dirty="0">
                <a:solidFill>
                  <a:srgbClr val="3333FF"/>
                </a:solidFill>
              </a:rPr>
              <a:t>does</a:t>
            </a:r>
            <a:r>
              <a:rPr lang="en-US" altLang="zh-CN" sz="2800" dirty="0"/>
              <a:t> </a:t>
            </a:r>
            <a:r>
              <a:rPr lang="en-US" altLang="zh-CN" sz="2800" dirty="0" smtClean="0">
                <a:solidFill>
                  <a:srgbClr val="3333FF"/>
                </a:solidFill>
              </a:rPr>
              <a:t>she</a:t>
            </a:r>
            <a:r>
              <a:rPr lang="en-US" altLang="zh-CN" sz="2800" dirty="0" smtClean="0"/>
              <a:t> </a:t>
            </a:r>
            <a:r>
              <a:rPr lang="en-US" altLang="zh-CN" sz="2800" dirty="0"/>
              <a:t>like P.E?</a:t>
            </a:r>
          </a:p>
          <a:p>
            <a:pPr>
              <a:lnSpc>
                <a:spcPct val="115000"/>
              </a:lnSpc>
              <a:buFontTx/>
              <a:buChar char="-"/>
            </a:pPr>
            <a:r>
              <a:rPr lang="en-US" altLang="zh-CN" sz="2800" dirty="0"/>
              <a:t> </a:t>
            </a:r>
            <a:r>
              <a:rPr lang="en-US" altLang="zh-CN" sz="2800" dirty="0">
                <a:solidFill>
                  <a:srgbClr val="FF3300"/>
                </a:solidFill>
              </a:rPr>
              <a:t>Because</a:t>
            </a:r>
            <a:r>
              <a:rPr lang="en-US" altLang="zh-CN" sz="2800" dirty="0"/>
              <a:t> it’s exciting.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00760" y="1857364"/>
            <a:ext cx="2444753" cy="962025"/>
            <a:chOff x="4105" y="1616"/>
            <a:chExt cx="1270" cy="606"/>
          </a:xfrm>
        </p:grpSpPr>
        <p:sp>
          <p:nvSpPr>
            <p:cNvPr id="118789" name="AutoShape 5"/>
            <p:cNvSpPr>
              <a:spLocks noChangeArrowheads="1"/>
            </p:cNvSpPr>
            <p:nvPr/>
          </p:nvSpPr>
          <p:spPr bwMode="auto">
            <a:xfrm>
              <a:off x="4150" y="1616"/>
              <a:ext cx="1179" cy="590"/>
            </a:xfrm>
            <a:prstGeom prst="roundRect">
              <a:avLst>
                <a:gd name="adj" fmla="val 37796"/>
              </a:avLst>
            </a:prstGeom>
            <a:solidFill>
              <a:srgbClr val="CCFF33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18790" name="Rectangle 6"/>
            <p:cNvSpPr>
              <a:spLocks noChangeArrowheads="1"/>
            </p:cNvSpPr>
            <p:nvPr/>
          </p:nvSpPr>
          <p:spPr bwMode="auto">
            <a:xfrm>
              <a:off x="4105" y="1706"/>
              <a:ext cx="1270" cy="5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kumimoji="1" lang="en-US" altLang="zh-CN" sz="2800">
                  <a:solidFill>
                    <a:srgbClr val="9933FF"/>
                  </a:solidFill>
                  <a:latin typeface="Arial Black" pitchFamily="34" charset="0"/>
                </a:rPr>
                <a:t>Grammar</a:t>
              </a:r>
            </a:p>
            <a:p>
              <a:pPr algn="ctr">
                <a:lnSpc>
                  <a:spcPct val="85000"/>
                </a:lnSpc>
              </a:pPr>
              <a:r>
                <a:rPr kumimoji="1" lang="en-US" altLang="zh-CN" sz="2800">
                  <a:solidFill>
                    <a:srgbClr val="9933FF"/>
                  </a:solidFill>
                  <a:latin typeface="Arial Black" pitchFamily="34" charset="0"/>
                </a:rPr>
                <a:t>Focus</a:t>
              </a:r>
            </a:p>
          </p:txBody>
        </p: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18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18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187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2"/>
          <p:cNvSpPr>
            <a:spLocks noChangeArrowheads="1"/>
          </p:cNvSpPr>
          <p:nvPr/>
        </p:nvSpPr>
        <p:spPr bwMode="auto">
          <a:xfrm>
            <a:off x="323850" y="404813"/>
            <a:ext cx="685800" cy="504825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3200" b="1">
                <a:solidFill>
                  <a:srgbClr val="8700E2"/>
                </a:solidFill>
                <a:latin typeface="Arial Black" pitchFamily="34" charset="0"/>
                <a:ea typeface="黑体" pitchFamily="2" charset="-122"/>
              </a:rPr>
              <a:t>3a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042988" y="333375"/>
            <a:ext cx="7391400" cy="1739900"/>
          </a:xfrm>
          <a:prstGeom prst="rect">
            <a:avLst/>
          </a:prstGeom>
          <a:solidFill>
            <a:srgbClr val="FFFFFF">
              <a:alpha val="8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9933FF"/>
                </a:solidFill>
                <a:latin typeface="Times New Roman" pitchFamily="18" charset="0"/>
              </a:rPr>
              <a:t>Complete the conversation with the words in the box. You can use some of the words two times.</a:t>
            </a:r>
          </a:p>
        </p:txBody>
      </p:sp>
      <p:pic>
        <p:nvPicPr>
          <p:cNvPr id="6148" name="Picture 4" descr="pic_27965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-6000" contrast="6000"/>
          </a:blip>
          <a:srcRect l="12308" t="15335" r="48308" b="64751"/>
          <a:stretch>
            <a:fillRect/>
          </a:stretch>
        </p:blipFill>
        <p:spPr bwMode="auto">
          <a:xfrm>
            <a:off x="0" y="2276475"/>
            <a:ext cx="3600450" cy="2249488"/>
          </a:xfrm>
          <a:prstGeom prst="rect">
            <a:avLst/>
          </a:prstGeom>
          <a:noFill/>
        </p:spPr>
      </p:pic>
      <p:pic>
        <p:nvPicPr>
          <p:cNvPr id="6149" name="Picture 5" descr="pic_27965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18000"/>
          </a:blip>
          <a:srcRect l="52596" t="16490" r="4515" b="64751"/>
          <a:stretch>
            <a:fillRect/>
          </a:stretch>
        </p:blipFill>
        <p:spPr bwMode="auto">
          <a:xfrm>
            <a:off x="3635375" y="2133600"/>
            <a:ext cx="5256213" cy="4300538"/>
          </a:xfrm>
          <a:prstGeom prst="rect">
            <a:avLst/>
          </a:prstGeom>
          <a:noFill/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659563" y="2716213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Arial Narrow" pitchFamily="34" charset="0"/>
              </a:rPr>
              <a:t> subject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348038" y="3579813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Arial Narrow" pitchFamily="34" charset="0"/>
              </a:rPr>
              <a:t>My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5724525" y="3579813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Arial Narrow" pitchFamily="34" charset="0"/>
              </a:rPr>
              <a:t> subject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356100" y="4508500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Arial Narrow" pitchFamily="34" charset="0"/>
              </a:rPr>
              <a:t>your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6084888" y="4587875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Arial Narrow" pitchFamily="34" charset="0"/>
              </a:rPr>
              <a:t> teacher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3492500" y="5524500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Arial Narrow" pitchFamily="34" charset="0"/>
              </a:rPr>
              <a:t>My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5219700" y="5516563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Arial Narrow" pitchFamily="34" charset="0"/>
              </a:rPr>
              <a:t>teacher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720" y="4643446"/>
            <a:ext cx="27860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 who  </a:t>
            </a:r>
            <a:r>
              <a:rPr lang="zh-CN" altLang="en-US" sz="2400" b="1" dirty="0" smtClean="0"/>
              <a:t>谁</a:t>
            </a:r>
            <a:endParaRPr lang="en-US" altLang="zh-CN" sz="2400" b="1" dirty="0" smtClean="0"/>
          </a:p>
          <a:p>
            <a:r>
              <a:rPr lang="en-US" altLang="zh-CN" sz="2400" b="1" dirty="0"/>
              <a:t> </a:t>
            </a:r>
            <a:r>
              <a:rPr lang="en-US" altLang="zh-CN" sz="2400" b="1" dirty="0" smtClean="0"/>
              <a:t>teacher /`</a:t>
            </a:r>
            <a:r>
              <a:rPr lang="en-US" altLang="zh-CN" sz="2400" b="1" dirty="0" err="1" smtClean="0"/>
              <a:t>ti:</a:t>
            </a:r>
            <a:r>
              <a:rPr lang="en-US" sz="2400" b="1" dirty="0" err="1"/>
              <a:t>t</a:t>
            </a:r>
            <a:r>
              <a:rPr lang="zh-CN" altLang="en-US" sz="2400" b="1" dirty="0" smtClean="0"/>
              <a:t>∫</a:t>
            </a:r>
            <a:r>
              <a:rPr lang="en-US" sz="2400" b="1" dirty="0" smtClean="0"/>
              <a:t>ə(r)/ n. </a:t>
            </a:r>
            <a:r>
              <a:rPr lang="zh-CN" altLang="en-US" sz="2400" b="1" dirty="0" smtClean="0"/>
              <a:t>老师</a:t>
            </a:r>
            <a:endParaRPr lang="en-US" altLang="zh-CN" sz="2400" b="1" dirty="0" smtClean="0"/>
          </a:p>
          <a:p>
            <a:r>
              <a:rPr lang="en-US" altLang="zh-CN" sz="2400" b="1" dirty="0" err="1" smtClean="0"/>
              <a:t>Mrs</a:t>
            </a:r>
            <a:r>
              <a:rPr lang="en-US" altLang="zh-CN" sz="2400" b="1" dirty="0" smtClean="0"/>
              <a:t> /`</a:t>
            </a:r>
            <a:r>
              <a:rPr lang="en-US" altLang="zh-CN" sz="2400" b="1" dirty="0" err="1" smtClean="0"/>
              <a:t>m</a:t>
            </a:r>
            <a:r>
              <a:rPr lang="en-US" altLang="zh-CN" sz="16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2400" b="1" dirty="0" err="1" smtClean="0"/>
              <a:t>s</a:t>
            </a:r>
            <a:r>
              <a:rPr lang="en-US" altLang="zh-CN" sz="16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2400" b="1" dirty="0" err="1" smtClean="0"/>
              <a:t>z</a:t>
            </a:r>
            <a:r>
              <a:rPr lang="en-US" altLang="zh-CN" sz="2400" b="1" dirty="0" smtClean="0"/>
              <a:t>/ </a:t>
            </a:r>
            <a:r>
              <a:rPr lang="zh-CN" altLang="en-US" sz="2400" b="1" dirty="0" smtClean="0"/>
              <a:t>夫人</a:t>
            </a:r>
            <a:endParaRPr lang="zh-CN" altLang="en-US" sz="24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1" grpId="0"/>
      <p:bldP spid="6152" grpId="0"/>
      <p:bldP spid="6153" grpId="0"/>
      <p:bldP spid="6154" grpId="0"/>
      <p:bldP spid="6155" grpId="0"/>
      <p:bldP spid="61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660400" y="928688"/>
            <a:ext cx="4724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altLang="zh-CN" sz="4800">
                <a:solidFill>
                  <a:srgbClr val="008000"/>
                </a:solidFill>
                <a:latin typeface="Times New Roman" pitchFamily="18" charset="0"/>
              </a:rPr>
              <a:t>Days of the week</a:t>
            </a:r>
            <a:endParaRPr kumimoji="1" lang="en-US" altLang="zh-CN" sz="4800" b="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684213" y="1649413"/>
            <a:ext cx="3087687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4400">
                <a:solidFill>
                  <a:srgbClr val="FF0000"/>
                </a:solidFill>
                <a:latin typeface="Times New Roman" pitchFamily="18" charset="0"/>
              </a:rPr>
              <a:t>Sunday</a:t>
            </a:r>
          </a:p>
          <a:p>
            <a:r>
              <a:rPr kumimoji="1" lang="en-US" altLang="zh-CN" sz="4400">
                <a:latin typeface="Times New Roman" pitchFamily="18" charset="0"/>
              </a:rPr>
              <a:t>Monday </a:t>
            </a:r>
          </a:p>
          <a:p>
            <a:r>
              <a:rPr kumimoji="1" lang="en-US" altLang="zh-CN" sz="4400">
                <a:latin typeface="Times New Roman" pitchFamily="18" charset="0"/>
              </a:rPr>
              <a:t>Tuesday </a:t>
            </a:r>
          </a:p>
          <a:p>
            <a:r>
              <a:rPr kumimoji="1" lang="en-US" altLang="zh-CN" sz="4400">
                <a:latin typeface="Times New Roman" pitchFamily="18" charset="0"/>
              </a:rPr>
              <a:t>Wednesday </a:t>
            </a:r>
          </a:p>
          <a:p>
            <a:r>
              <a:rPr kumimoji="1" lang="en-US" altLang="zh-CN" sz="4400">
                <a:latin typeface="Times New Roman" pitchFamily="18" charset="0"/>
              </a:rPr>
              <a:t>Thursday</a:t>
            </a:r>
          </a:p>
          <a:p>
            <a:r>
              <a:rPr kumimoji="1" lang="en-US" altLang="zh-CN" sz="4400">
                <a:latin typeface="Times New Roman" pitchFamily="18" charset="0"/>
              </a:rPr>
              <a:t>Friday </a:t>
            </a:r>
          </a:p>
          <a:p>
            <a:r>
              <a:rPr kumimoji="1" lang="en-US" altLang="zh-CN" sz="4400">
                <a:solidFill>
                  <a:srgbClr val="FF0000"/>
                </a:solidFill>
                <a:latin typeface="Times New Roman" pitchFamily="18" charset="0"/>
              </a:rPr>
              <a:t>Saturday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6451600" y="1649413"/>
            <a:ext cx="1865313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4400">
                <a:solidFill>
                  <a:srgbClr val="FF0000"/>
                </a:solidFill>
                <a:latin typeface="Times New Roman" pitchFamily="18" charset="0"/>
              </a:rPr>
              <a:t>星期日</a:t>
            </a:r>
            <a:endParaRPr kumimoji="1" lang="zh-CN" altLang="en-US" sz="4400">
              <a:latin typeface="Times New Roman" pitchFamily="18" charset="0"/>
            </a:endParaRPr>
          </a:p>
          <a:p>
            <a:r>
              <a:rPr kumimoji="1" lang="zh-CN" altLang="en-US" sz="4400">
                <a:latin typeface="Times New Roman" pitchFamily="18" charset="0"/>
              </a:rPr>
              <a:t>星期一</a:t>
            </a:r>
          </a:p>
          <a:p>
            <a:r>
              <a:rPr kumimoji="1" lang="zh-CN" altLang="en-US" sz="4400">
                <a:latin typeface="Times New Roman" pitchFamily="18" charset="0"/>
              </a:rPr>
              <a:t>星期二</a:t>
            </a:r>
          </a:p>
          <a:p>
            <a:r>
              <a:rPr kumimoji="1" lang="zh-CN" altLang="en-US" sz="4400">
                <a:latin typeface="Times New Roman" pitchFamily="18" charset="0"/>
              </a:rPr>
              <a:t>星期三</a:t>
            </a:r>
          </a:p>
          <a:p>
            <a:r>
              <a:rPr kumimoji="1" lang="zh-CN" altLang="en-US" sz="4400">
                <a:latin typeface="Times New Roman" pitchFamily="18" charset="0"/>
              </a:rPr>
              <a:t>星期四</a:t>
            </a:r>
          </a:p>
          <a:p>
            <a:r>
              <a:rPr kumimoji="1" lang="zh-CN" altLang="en-US" sz="4400">
                <a:latin typeface="Times New Roman" pitchFamily="18" charset="0"/>
              </a:rPr>
              <a:t>星期五</a:t>
            </a:r>
          </a:p>
          <a:p>
            <a:r>
              <a:rPr kumimoji="1" lang="zh-CN" altLang="en-US" sz="4400">
                <a:solidFill>
                  <a:srgbClr val="FF0000"/>
                </a:solidFill>
                <a:latin typeface="Times New Roman" pitchFamily="18" charset="0"/>
              </a:rPr>
              <a:t>星期六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431800" y="188913"/>
            <a:ext cx="7939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4000" dirty="0">
                <a:solidFill>
                  <a:srgbClr val="800000"/>
                </a:solidFill>
                <a:latin typeface="Times New Roman" pitchFamily="18" charset="0"/>
              </a:rPr>
              <a:t>There </a:t>
            </a:r>
            <a:r>
              <a:rPr kumimoji="1" lang="en-US" altLang="zh-CN" sz="4000" dirty="0" smtClean="0">
                <a:solidFill>
                  <a:srgbClr val="800000"/>
                </a:solidFill>
                <a:latin typeface="Times New Roman" pitchFamily="18" charset="0"/>
              </a:rPr>
              <a:t>are</a:t>
            </a:r>
            <a:r>
              <a:rPr kumimoji="1" lang="zh-CN" altLang="en-US" sz="4000" dirty="0" smtClean="0">
                <a:solidFill>
                  <a:srgbClr val="800000"/>
                </a:solidFill>
                <a:latin typeface="Times New Roman" pitchFamily="18" charset="0"/>
              </a:rPr>
              <a:t>（有）</a:t>
            </a:r>
            <a:r>
              <a:rPr kumimoji="1" lang="en-US" altLang="zh-CN" sz="4000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kumimoji="1" lang="en-US" altLang="zh-CN" sz="4000" dirty="0">
                <a:solidFill>
                  <a:srgbClr val="800000"/>
                </a:solidFill>
                <a:latin typeface="Times New Roman" pitchFamily="18" charset="0"/>
              </a:rPr>
              <a:t>___ days in a week.</a:t>
            </a:r>
            <a:r>
              <a:rPr kumimoji="1" lang="en-US" altLang="zh-CN" sz="2400" b="0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4214810" y="142852"/>
            <a:ext cx="5270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altLang="zh-CN" sz="5400" dirty="0">
                <a:solidFill>
                  <a:srgbClr val="9900CC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3995738" y="1800225"/>
            <a:ext cx="2057400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35000"/>
              </a:spcBef>
            </a:pPr>
            <a:r>
              <a:rPr kumimoji="1" lang="en-US" altLang="zh-CN" sz="4000">
                <a:latin typeface="Times New Roman" pitchFamily="18" charset="0"/>
              </a:rPr>
              <a:t>1st day</a:t>
            </a:r>
          </a:p>
          <a:p>
            <a:pPr>
              <a:lnSpc>
                <a:spcPct val="75000"/>
              </a:lnSpc>
              <a:spcBef>
                <a:spcPct val="35000"/>
              </a:spcBef>
            </a:pPr>
            <a:r>
              <a:rPr kumimoji="1" lang="en-US" altLang="zh-CN" sz="4000">
                <a:latin typeface="Times New Roman" pitchFamily="18" charset="0"/>
              </a:rPr>
              <a:t>2nd day</a:t>
            </a:r>
          </a:p>
          <a:p>
            <a:pPr>
              <a:lnSpc>
                <a:spcPct val="75000"/>
              </a:lnSpc>
              <a:spcBef>
                <a:spcPct val="35000"/>
              </a:spcBef>
            </a:pPr>
            <a:r>
              <a:rPr kumimoji="1" lang="en-US" altLang="zh-CN" sz="4000">
                <a:latin typeface="Times New Roman" pitchFamily="18" charset="0"/>
              </a:rPr>
              <a:t>3rd day</a:t>
            </a:r>
          </a:p>
          <a:p>
            <a:pPr>
              <a:lnSpc>
                <a:spcPct val="75000"/>
              </a:lnSpc>
              <a:spcBef>
                <a:spcPct val="35000"/>
              </a:spcBef>
            </a:pPr>
            <a:r>
              <a:rPr kumimoji="1" lang="en-US" altLang="zh-CN" sz="4000">
                <a:latin typeface="Times New Roman" pitchFamily="18" charset="0"/>
              </a:rPr>
              <a:t>4th day</a:t>
            </a:r>
          </a:p>
          <a:p>
            <a:pPr>
              <a:lnSpc>
                <a:spcPct val="75000"/>
              </a:lnSpc>
              <a:spcBef>
                <a:spcPct val="35000"/>
              </a:spcBef>
            </a:pPr>
            <a:r>
              <a:rPr kumimoji="1" lang="en-US" altLang="zh-CN" sz="4000">
                <a:latin typeface="Times New Roman" pitchFamily="18" charset="0"/>
              </a:rPr>
              <a:t>5th day</a:t>
            </a:r>
          </a:p>
          <a:p>
            <a:pPr>
              <a:lnSpc>
                <a:spcPct val="75000"/>
              </a:lnSpc>
              <a:spcBef>
                <a:spcPct val="35000"/>
              </a:spcBef>
            </a:pPr>
            <a:r>
              <a:rPr kumimoji="1" lang="en-US" altLang="zh-CN" sz="4000">
                <a:latin typeface="Times New Roman" pitchFamily="18" charset="0"/>
              </a:rPr>
              <a:t>6th day</a:t>
            </a:r>
          </a:p>
          <a:p>
            <a:pPr>
              <a:lnSpc>
                <a:spcPct val="75000"/>
              </a:lnSpc>
              <a:spcBef>
                <a:spcPct val="35000"/>
              </a:spcBef>
            </a:pPr>
            <a:r>
              <a:rPr kumimoji="1" lang="en-US" altLang="zh-CN" sz="4000">
                <a:latin typeface="Times New Roman" pitchFamily="18" charset="0"/>
              </a:rPr>
              <a:t>7th day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utoUpdateAnimBg="0"/>
      <p:bldP spid="50179" grpId="0" autoUpdateAnimBg="0"/>
      <p:bldP spid="50180" grpId="0" autoUpdateAnimBg="0"/>
      <p:bldP spid="50181" grpId="0" autoUpdateAnimBg="0"/>
      <p:bldP spid="50182" grpId="0" autoUpdateAnimBg="0"/>
      <p:bldP spid="5018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765175"/>
            <a:ext cx="4500563" cy="1465263"/>
            <a:chOff x="0" y="799"/>
            <a:chExt cx="2835" cy="923"/>
          </a:xfrm>
        </p:grpSpPr>
        <p:sp>
          <p:nvSpPr>
            <p:cNvPr id="56323" name="Rectangle 3"/>
            <p:cNvSpPr>
              <a:spLocks noChangeArrowheads="1"/>
            </p:cNvSpPr>
            <p:nvPr/>
          </p:nvSpPr>
          <p:spPr bwMode="auto">
            <a:xfrm>
              <a:off x="0" y="799"/>
              <a:ext cx="2835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>
                  <a:solidFill>
                    <a:srgbClr val="FF5050"/>
                  </a:solidFill>
                  <a:latin typeface="Times New Roman" pitchFamily="18" charset="0"/>
                </a:rPr>
                <a:t>   </a:t>
              </a:r>
              <a:r>
                <a:rPr kumimoji="1" lang="en-US" altLang="zh-CN" sz="3600">
                  <a:solidFill>
                    <a:srgbClr val="FF5050"/>
                  </a:solidFill>
                  <a:latin typeface="Arial Black" pitchFamily="34" charset="0"/>
                </a:rPr>
                <a:t>Saturday</a:t>
              </a:r>
              <a:endParaRPr kumimoji="1" lang="en-US" altLang="zh-CN" sz="3600" b="1">
                <a:solidFill>
                  <a:srgbClr val="FF5050"/>
                </a:solidFill>
                <a:latin typeface="Arial Black" pitchFamily="34" charset="0"/>
                <a:ea typeface="黑体" pitchFamily="2" charset="-122"/>
              </a:endParaRPr>
            </a:p>
            <a:p>
              <a:pPr>
                <a:spcBef>
                  <a:spcPct val="50000"/>
                </a:spcBef>
              </a:pPr>
              <a:r>
                <a:rPr kumimoji="1" lang="en-US" altLang="zh-CN" sz="3600">
                  <a:solidFill>
                    <a:srgbClr val="FF5050"/>
                  </a:solidFill>
                  <a:latin typeface="Arial Black" pitchFamily="34" charset="0"/>
                </a:rPr>
                <a:t>  Sunday</a:t>
              </a:r>
              <a:endParaRPr kumimoji="1" lang="en-US" altLang="zh-CN" sz="3600" b="1">
                <a:solidFill>
                  <a:srgbClr val="FF5050"/>
                </a:solidFill>
                <a:latin typeface="Arial Black" pitchFamily="34" charset="0"/>
                <a:ea typeface="黑体" pitchFamily="2" charset="-122"/>
              </a:endParaRPr>
            </a:p>
          </p:txBody>
        </p:sp>
        <p:sp>
          <p:nvSpPr>
            <p:cNvPr id="56324" name="AutoShape 4"/>
            <p:cNvSpPr>
              <a:spLocks/>
            </p:cNvSpPr>
            <p:nvPr/>
          </p:nvSpPr>
          <p:spPr bwMode="auto">
            <a:xfrm>
              <a:off x="2540" y="935"/>
              <a:ext cx="227" cy="771"/>
            </a:xfrm>
            <a:prstGeom prst="rightBrace">
              <a:avLst>
                <a:gd name="adj1" fmla="val 28304"/>
                <a:gd name="adj2" fmla="val 50000"/>
              </a:avLst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42863" y="2493963"/>
            <a:ext cx="4427537" cy="3506787"/>
            <a:chOff x="0" y="1888"/>
            <a:chExt cx="2789" cy="2209"/>
          </a:xfrm>
        </p:grpSpPr>
        <p:sp>
          <p:nvSpPr>
            <p:cNvPr id="56326" name="Rectangle 6"/>
            <p:cNvSpPr>
              <a:spLocks noChangeArrowheads="1"/>
            </p:cNvSpPr>
            <p:nvPr/>
          </p:nvSpPr>
          <p:spPr bwMode="auto">
            <a:xfrm>
              <a:off x="0" y="1888"/>
              <a:ext cx="2789" cy="2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>
                  <a:solidFill>
                    <a:srgbClr val="3366FF"/>
                  </a:solidFill>
                  <a:latin typeface="Times New Roman" pitchFamily="18" charset="0"/>
                </a:rPr>
                <a:t>   </a:t>
              </a:r>
              <a:r>
                <a:rPr kumimoji="1" lang="en-US" altLang="zh-CN" sz="3200">
                  <a:solidFill>
                    <a:srgbClr val="3366FF"/>
                  </a:solidFill>
                  <a:latin typeface="Arial Black" pitchFamily="34" charset="0"/>
                </a:rPr>
                <a:t>Monday</a:t>
              </a:r>
              <a:endParaRPr kumimoji="1" lang="en-US" altLang="zh-CN" sz="3200">
                <a:latin typeface="Arial Black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kumimoji="1" lang="en-US" altLang="zh-CN" sz="3200">
                  <a:latin typeface="Arial Black" pitchFamily="34" charset="0"/>
                </a:rPr>
                <a:t>  </a:t>
              </a:r>
              <a:r>
                <a:rPr kumimoji="1" lang="en-US" altLang="zh-CN" sz="3200">
                  <a:solidFill>
                    <a:srgbClr val="3366FF"/>
                  </a:solidFill>
                  <a:latin typeface="Arial Black" pitchFamily="34" charset="0"/>
                </a:rPr>
                <a:t>Tuesday</a:t>
              </a:r>
              <a:endParaRPr kumimoji="1" lang="en-US" altLang="zh-CN" sz="3200">
                <a:latin typeface="Arial Black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kumimoji="1" lang="en-US" altLang="zh-CN" sz="3200">
                  <a:latin typeface="Arial Black" pitchFamily="34" charset="0"/>
                </a:rPr>
                <a:t>  </a:t>
              </a:r>
              <a:r>
                <a:rPr kumimoji="1" lang="en-US" altLang="zh-CN" sz="3200">
                  <a:solidFill>
                    <a:srgbClr val="3366FF"/>
                  </a:solidFill>
                  <a:latin typeface="Arial Black" pitchFamily="34" charset="0"/>
                </a:rPr>
                <a:t>Wednesday</a:t>
              </a:r>
              <a:endParaRPr kumimoji="1" lang="en-US" altLang="zh-CN" sz="3200" b="1">
                <a:solidFill>
                  <a:srgbClr val="3366FF"/>
                </a:solidFill>
                <a:latin typeface="Arial Black" pitchFamily="34" charset="0"/>
                <a:ea typeface="黑体" pitchFamily="2" charset="-122"/>
              </a:endParaRPr>
            </a:p>
            <a:p>
              <a:pPr>
                <a:spcBef>
                  <a:spcPct val="50000"/>
                </a:spcBef>
              </a:pPr>
              <a:r>
                <a:rPr kumimoji="1" lang="en-US" altLang="zh-CN" sz="3200" b="1">
                  <a:solidFill>
                    <a:srgbClr val="3366FF"/>
                  </a:solidFill>
                  <a:latin typeface="Arial Black" pitchFamily="34" charset="0"/>
                  <a:ea typeface="黑体" pitchFamily="2" charset="-122"/>
                </a:rPr>
                <a:t>  Thursday </a:t>
              </a:r>
            </a:p>
            <a:p>
              <a:pPr>
                <a:spcBef>
                  <a:spcPct val="50000"/>
                </a:spcBef>
              </a:pPr>
              <a:r>
                <a:rPr kumimoji="1" lang="en-US" altLang="zh-CN" sz="3200">
                  <a:solidFill>
                    <a:srgbClr val="3366FF"/>
                  </a:solidFill>
                  <a:latin typeface="Arial Black" pitchFamily="34" charset="0"/>
                </a:rPr>
                <a:t>  Friday</a:t>
              </a:r>
              <a:endParaRPr kumimoji="1" lang="en-US" altLang="zh-CN" sz="3200" b="1">
                <a:solidFill>
                  <a:srgbClr val="3366FF"/>
                </a:solidFill>
                <a:latin typeface="Arial Black" pitchFamily="34" charset="0"/>
                <a:ea typeface="黑体" pitchFamily="2" charset="-122"/>
              </a:endParaRPr>
            </a:p>
          </p:txBody>
        </p:sp>
        <p:sp>
          <p:nvSpPr>
            <p:cNvPr id="56327" name="AutoShape 7"/>
            <p:cNvSpPr>
              <a:spLocks/>
            </p:cNvSpPr>
            <p:nvPr/>
          </p:nvSpPr>
          <p:spPr bwMode="auto">
            <a:xfrm>
              <a:off x="2653" y="1979"/>
              <a:ext cx="136" cy="2086"/>
            </a:xfrm>
            <a:prstGeom prst="rightBrace">
              <a:avLst>
                <a:gd name="adj1" fmla="val 127819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614863" y="765175"/>
            <a:ext cx="4211637" cy="1617663"/>
            <a:chOff x="2880" y="799"/>
            <a:chExt cx="2653" cy="1019"/>
          </a:xfrm>
        </p:grpSpPr>
        <p:pic>
          <p:nvPicPr>
            <p:cNvPr id="56329" name="Picture 9" descr="无标题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13" y="799"/>
              <a:ext cx="1020" cy="1019"/>
            </a:xfrm>
            <a:prstGeom prst="rect">
              <a:avLst/>
            </a:prstGeom>
            <a:noFill/>
          </p:spPr>
        </p:pic>
        <p:sp>
          <p:nvSpPr>
            <p:cNvPr id="56330" name="Text Box 10"/>
            <p:cNvSpPr txBox="1">
              <a:spLocks noChangeArrowheads="1"/>
            </p:cNvSpPr>
            <p:nvPr/>
          </p:nvSpPr>
          <p:spPr bwMode="auto">
            <a:xfrm>
              <a:off x="2880" y="875"/>
              <a:ext cx="138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3200" b="1">
                  <a:solidFill>
                    <a:srgbClr val="D60093"/>
                  </a:solidFill>
                  <a:latin typeface="Arial Black" pitchFamily="34" charset="0"/>
                </a:rPr>
                <a:t>weekend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4398963" y="3213100"/>
            <a:ext cx="4565650" cy="2112963"/>
            <a:chOff x="2744" y="2341"/>
            <a:chExt cx="2876" cy="1331"/>
          </a:xfrm>
        </p:grpSpPr>
        <p:sp>
          <p:nvSpPr>
            <p:cNvPr id="56332" name="Text Box 12"/>
            <p:cNvSpPr txBox="1">
              <a:spLocks noChangeArrowheads="1"/>
            </p:cNvSpPr>
            <p:nvPr/>
          </p:nvSpPr>
          <p:spPr bwMode="auto">
            <a:xfrm>
              <a:off x="2744" y="2523"/>
              <a:ext cx="136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3200" b="1">
                  <a:solidFill>
                    <a:srgbClr val="D60093"/>
                  </a:solidFill>
                  <a:latin typeface="Arial Black" pitchFamily="34" charset="0"/>
                </a:rPr>
                <a:t>weekday</a:t>
              </a:r>
            </a:p>
          </p:txBody>
        </p:sp>
        <p:pic>
          <p:nvPicPr>
            <p:cNvPr id="56333" name="Picture 13" descr="工作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50" y="2341"/>
              <a:ext cx="1470" cy="1331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533400" y="796925"/>
            <a:ext cx="80772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Times New Roman" pitchFamily="18" charset="0"/>
              </a:rPr>
              <a:t>                   </a:t>
            </a:r>
            <a:r>
              <a:rPr lang="zh-CN" altLang="en-US" sz="3200" b="1" dirty="0">
                <a:latin typeface="Times New Roman" pitchFamily="18" charset="0"/>
              </a:rPr>
              <a:t>关于星期的用法</a:t>
            </a:r>
          </a:p>
          <a:p>
            <a:r>
              <a:rPr lang="zh-CN" altLang="en-US" sz="3200" b="1" dirty="0" smtClean="0">
                <a:latin typeface="Times New Roman" pitchFamily="18" charset="0"/>
              </a:rPr>
              <a:t>        在</a:t>
            </a:r>
            <a:r>
              <a:rPr lang="zh-CN" altLang="en-US" sz="3200" b="1" dirty="0">
                <a:latin typeface="Times New Roman" pitchFamily="18" charset="0"/>
              </a:rPr>
              <a:t>中国，大家都以星期一作为每周的开始。但在英、美等西方国家，习惯上把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</a:rPr>
              <a:t>Sunday</a:t>
            </a:r>
            <a:r>
              <a:rPr lang="zh-CN" altLang="en-US" sz="3200" b="1" dirty="0">
                <a:latin typeface="Times New Roman" pitchFamily="18" charset="0"/>
              </a:rPr>
              <a:t>作为</a:t>
            </a:r>
            <a:r>
              <a:rPr lang="zh-CN" altLang="en-US" sz="3200" b="1" dirty="0">
                <a:solidFill>
                  <a:srgbClr val="3333FF"/>
                </a:solidFill>
                <a:latin typeface="Times New Roman" pitchFamily="18" charset="0"/>
              </a:rPr>
              <a:t>第一天</a:t>
            </a:r>
            <a:r>
              <a:rPr lang="zh-CN" altLang="en-US" sz="3200" b="1" dirty="0">
                <a:latin typeface="Times New Roman" pitchFamily="18" charset="0"/>
              </a:rPr>
              <a:t>，把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</a:rPr>
              <a:t>Saturday</a:t>
            </a:r>
            <a:r>
              <a:rPr lang="zh-CN" altLang="en-US" sz="3200" b="1" dirty="0">
                <a:latin typeface="Times New Roman" pitchFamily="18" charset="0"/>
              </a:rPr>
              <a:t>作为</a:t>
            </a:r>
            <a:r>
              <a:rPr lang="zh-CN" altLang="en-US" sz="3200" b="1" dirty="0">
                <a:solidFill>
                  <a:srgbClr val="3333FF"/>
                </a:solidFill>
                <a:latin typeface="Times New Roman" pitchFamily="18" charset="0"/>
              </a:rPr>
              <a:t>最后一天</a:t>
            </a:r>
            <a:r>
              <a:rPr lang="zh-CN" altLang="en-US" sz="3200" b="1" dirty="0">
                <a:latin typeface="Times New Roman" pitchFamily="18" charset="0"/>
              </a:rPr>
              <a:t>。 </a:t>
            </a: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latin typeface="Times New Roman" pitchFamily="18" charset="0"/>
              </a:rPr>
              <a:t>        星期名词为</a:t>
            </a:r>
            <a:r>
              <a:rPr lang="zh-CN" altLang="en-US" sz="3200" b="1" dirty="0">
                <a:solidFill>
                  <a:srgbClr val="FF0000"/>
                </a:solidFill>
                <a:latin typeface="Times New Roman" pitchFamily="18" charset="0"/>
              </a:rPr>
              <a:t>专有名词</a:t>
            </a:r>
            <a:r>
              <a:rPr lang="zh-CN" altLang="en-US" sz="3200" b="1" dirty="0">
                <a:latin typeface="Times New Roman" pitchFamily="18" charset="0"/>
              </a:rPr>
              <a:t>，</a:t>
            </a:r>
            <a:r>
              <a:rPr lang="zh-CN" altLang="en-US" sz="3200" b="1" dirty="0">
                <a:solidFill>
                  <a:srgbClr val="FF0000"/>
                </a:solidFill>
                <a:latin typeface="Times New Roman" pitchFamily="18" charset="0"/>
              </a:rPr>
              <a:t>首字母</a:t>
            </a:r>
            <a:r>
              <a:rPr lang="zh-CN" altLang="en-US" sz="3200" b="1" dirty="0">
                <a:latin typeface="Times New Roman" pitchFamily="18" charset="0"/>
              </a:rPr>
              <a:t>均要</a:t>
            </a:r>
            <a:r>
              <a:rPr lang="zh-CN" altLang="en-US" sz="3200" b="1" dirty="0">
                <a:solidFill>
                  <a:srgbClr val="FF0000"/>
                </a:solidFill>
                <a:latin typeface="Times New Roman" pitchFamily="18" charset="0"/>
              </a:rPr>
              <a:t>大写</a:t>
            </a:r>
            <a:r>
              <a:rPr lang="zh-CN" altLang="en-US" sz="3200" b="1" dirty="0" smtClean="0">
                <a:latin typeface="Times New Roman" pitchFamily="18" charset="0"/>
              </a:rPr>
              <a:t>；表示“</a:t>
            </a:r>
            <a:r>
              <a:rPr lang="zh-CN" altLang="en-US" sz="3200" b="1" dirty="0" smtClean="0">
                <a:solidFill>
                  <a:srgbClr val="3333FF"/>
                </a:solidFill>
                <a:latin typeface="Times New Roman" pitchFamily="18" charset="0"/>
              </a:rPr>
              <a:t>在星期几</a:t>
            </a:r>
            <a:r>
              <a:rPr lang="zh-CN" altLang="en-US" sz="3200" b="1" dirty="0" smtClean="0">
                <a:latin typeface="Times New Roman" pitchFamily="18" charset="0"/>
              </a:rPr>
              <a:t>”、“</a:t>
            </a:r>
            <a:r>
              <a:rPr lang="zh-CN" altLang="en-US" sz="3200" b="1" dirty="0" smtClean="0">
                <a:solidFill>
                  <a:srgbClr val="3333FF"/>
                </a:solidFill>
                <a:latin typeface="Times New Roman" pitchFamily="18" charset="0"/>
              </a:rPr>
              <a:t>星期几的上午</a:t>
            </a:r>
            <a:r>
              <a:rPr lang="en-US" altLang="zh-CN" sz="3200" b="1" dirty="0" smtClean="0">
                <a:solidFill>
                  <a:srgbClr val="3333FF"/>
                </a:solidFill>
                <a:latin typeface="Times New Roman" pitchFamily="18" charset="0"/>
              </a:rPr>
              <a:t>/</a:t>
            </a:r>
            <a:r>
              <a:rPr lang="zh-CN" altLang="en-US" sz="3200" b="1" dirty="0" smtClean="0">
                <a:solidFill>
                  <a:srgbClr val="3333FF"/>
                </a:solidFill>
                <a:latin typeface="Times New Roman" pitchFamily="18" charset="0"/>
              </a:rPr>
              <a:t>下午</a:t>
            </a:r>
            <a:r>
              <a:rPr lang="en-US" altLang="zh-CN" sz="3200" b="1" dirty="0" smtClean="0">
                <a:solidFill>
                  <a:srgbClr val="3333FF"/>
                </a:solidFill>
                <a:latin typeface="Times New Roman" pitchFamily="18" charset="0"/>
              </a:rPr>
              <a:t>/</a:t>
            </a:r>
            <a:r>
              <a:rPr lang="zh-CN" altLang="en-US" sz="3200" b="1" dirty="0" smtClean="0">
                <a:solidFill>
                  <a:srgbClr val="3333FF"/>
                </a:solidFill>
                <a:latin typeface="Times New Roman" pitchFamily="18" charset="0"/>
              </a:rPr>
              <a:t>晚上</a:t>
            </a:r>
            <a:r>
              <a:rPr lang="zh-CN" altLang="en-US" sz="3200" b="1" dirty="0" smtClean="0">
                <a:latin typeface="Times New Roman" pitchFamily="18" charset="0"/>
              </a:rPr>
              <a:t>”，介词都用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</a:rPr>
              <a:t>on</a:t>
            </a:r>
            <a:r>
              <a:rPr lang="zh-CN" altLang="en-US" sz="3200" b="1" dirty="0" smtClean="0">
                <a:latin typeface="Times New Roman" pitchFamily="18" charset="0"/>
              </a:rPr>
              <a:t>。</a:t>
            </a:r>
          </a:p>
          <a:p>
            <a:pPr>
              <a:lnSpc>
                <a:spcPct val="120000"/>
              </a:lnSpc>
            </a:pPr>
            <a:r>
              <a:rPr lang="zh-CN" altLang="en-US" sz="3200" b="1" dirty="0" smtClean="0">
                <a:latin typeface="Times New Roman" pitchFamily="18" charset="0"/>
              </a:rPr>
              <a:t>如</a:t>
            </a:r>
            <a:r>
              <a:rPr lang="en-US" altLang="zh-CN" sz="3200" b="1" dirty="0" smtClean="0">
                <a:latin typeface="Times New Roman" pitchFamily="18" charset="0"/>
              </a:rPr>
              <a:t>: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</a:rPr>
              <a:t>on</a:t>
            </a:r>
            <a:r>
              <a:rPr lang="en-US" altLang="zh-CN" sz="3200" b="1" dirty="0" smtClean="0">
                <a:latin typeface="Times New Roman" pitchFamily="18" charset="0"/>
              </a:rPr>
              <a:t> Friday   </a:t>
            </a:r>
            <a:r>
              <a:rPr lang="zh-CN" altLang="en-US" sz="3200" b="1" dirty="0" smtClean="0">
                <a:solidFill>
                  <a:srgbClr val="3333FF"/>
                </a:solidFill>
                <a:latin typeface="Times New Roman" pitchFamily="18" charset="0"/>
              </a:rPr>
              <a:t>在星期五</a:t>
            </a:r>
          </a:p>
          <a:p>
            <a:pPr>
              <a:lnSpc>
                <a:spcPct val="120000"/>
              </a:lnSpc>
            </a:pP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</a:rPr>
              <a:t>on</a:t>
            </a:r>
            <a:r>
              <a:rPr lang="en-US" altLang="zh-CN" sz="3200" b="1" dirty="0" smtClean="0">
                <a:latin typeface="Times New Roman" pitchFamily="18" charset="0"/>
              </a:rPr>
              <a:t> Friday afternoon    </a:t>
            </a:r>
            <a:r>
              <a:rPr lang="zh-CN" altLang="en-US" sz="3200" b="1" dirty="0" smtClean="0">
                <a:solidFill>
                  <a:srgbClr val="3333FF"/>
                </a:solidFill>
                <a:latin typeface="Times New Roman" pitchFamily="18" charset="0"/>
              </a:rPr>
              <a:t>在星期五的下午</a:t>
            </a:r>
          </a:p>
          <a:p>
            <a:endParaRPr lang="zh-CN" altLang="en-US" sz="3200" b="1" dirty="0">
              <a:latin typeface="Times New Roman" pitchFamily="18" charset="0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2278062" cy="762000"/>
          </a:xfrm>
          <a:prstGeom prst="rect">
            <a:avLst/>
          </a:prstGeom>
          <a:solidFill>
            <a:srgbClr val="FFFFCC">
              <a:alpha val="8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4400">
                <a:solidFill>
                  <a:srgbClr val="9900FF"/>
                </a:solidFill>
                <a:latin typeface="汉仪雪峰体简" pitchFamily="2" charset="-122"/>
                <a:ea typeface="汉仪雪峰体简" pitchFamily="2" charset="-122"/>
              </a:rPr>
              <a:t>Notes 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50112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art                                     history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science /`</a:t>
            </a:r>
            <a:r>
              <a:rPr lang="en-US" altLang="zh-CN" sz="3200" b="1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altLang="zh-CN" sz="20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əns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/ n.                   biology/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`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b="1" dirty="0" err="1" smtClean="0"/>
              <a:t>ə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dз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P.E. 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图片 2" descr="97875324785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42852"/>
            <a:ext cx="1936422" cy="2768604"/>
          </a:xfrm>
          <a:prstGeom prst="rect">
            <a:avLst/>
          </a:prstGeom>
        </p:spPr>
      </p:pic>
      <p:pic>
        <p:nvPicPr>
          <p:cNvPr id="4" name="图片 3" descr="u=2399864690,3941946077&amp;fm=0&amp;gp=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214290"/>
            <a:ext cx="2098913" cy="2555198"/>
          </a:xfrm>
          <a:prstGeom prst="rect">
            <a:avLst/>
          </a:prstGeom>
        </p:spPr>
      </p:pic>
      <p:pic>
        <p:nvPicPr>
          <p:cNvPr id="7" name="Picture 5" descr="IMG_2281"/>
          <p:cNvPicPr>
            <a:picLocks noChangeAspect="1" noChangeArrowheads="1"/>
          </p:cNvPicPr>
          <p:nvPr/>
        </p:nvPicPr>
        <p:blipFill>
          <a:blip r:embed="rId4">
            <a:lum bright="-6000"/>
          </a:blip>
          <a:srcRect l="7039" r="36656" b="5234"/>
          <a:stretch>
            <a:fillRect/>
          </a:stretch>
        </p:blipFill>
        <p:spPr bwMode="auto">
          <a:xfrm>
            <a:off x="3428992" y="2928934"/>
            <a:ext cx="193677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MG_2278"/>
          <p:cNvPicPr>
            <a:picLocks noChangeAspect="1" noChangeArrowheads="1"/>
          </p:cNvPicPr>
          <p:nvPr/>
        </p:nvPicPr>
        <p:blipFill>
          <a:blip r:embed="rId5">
            <a:lum bright="12000"/>
          </a:blip>
          <a:srcRect l="17595" r="29619" b="5234"/>
          <a:stretch>
            <a:fillRect/>
          </a:stretch>
        </p:blipFill>
        <p:spPr bwMode="auto">
          <a:xfrm>
            <a:off x="1000100" y="3857628"/>
            <a:ext cx="21272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 descr="2008022216335348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9322" y="3714752"/>
            <a:ext cx="1928816" cy="2571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049_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8913"/>
            <a:ext cx="8243888" cy="6183312"/>
          </a:xfrm>
          <a:prstGeom prst="rect">
            <a:avLst/>
          </a:prstGeom>
          <a:noFill/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187450" y="1412875"/>
            <a:ext cx="53244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3600" b="1" dirty="0">
                <a:solidFill>
                  <a:srgbClr val="9900CC"/>
                </a:solidFill>
                <a:latin typeface="Times New Roman" pitchFamily="18" charset="0"/>
              </a:rPr>
              <a:t>When do you </a:t>
            </a:r>
            <a:r>
              <a:rPr kumimoji="1" lang="en-US" altLang="zh-CN" sz="3600" b="1" dirty="0">
                <a:solidFill>
                  <a:srgbClr val="FF0000"/>
                </a:solidFill>
                <a:latin typeface="Times New Roman" pitchFamily="18" charset="0"/>
              </a:rPr>
              <a:t>have +</a:t>
            </a:r>
            <a:r>
              <a:rPr kumimoji="1" lang="zh-CN" altLang="en-US" sz="3600" b="1" dirty="0">
                <a:solidFill>
                  <a:srgbClr val="FF0000"/>
                </a:solidFill>
                <a:latin typeface="Times New Roman" pitchFamily="18" charset="0"/>
              </a:rPr>
              <a:t>科目</a:t>
            </a:r>
            <a:r>
              <a:rPr kumimoji="1" lang="en-US" altLang="zh-CN" sz="3600" b="1" dirty="0">
                <a:solidFill>
                  <a:srgbClr val="9900CC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357290" y="2071678"/>
            <a:ext cx="5545137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zh-CN" altLang="en-US" sz="3200" b="1" dirty="0">
                <a:solidFill>
                  <a:srgbClr val="127422"/>
                </a:solidFill>
                <a:latin typeface="Times New Roman" pitchFamily="18" charset="0"/>
              </a:rPr>
              <a:t>你什么时候</a:t>
            </a:r>
            <a:r>
              <a:rPr kumimoji="1" lang="zh-CN" altLang="en-US" sz="3200" b="1" dirty="0">
                <a:solidFill>
                  <a:srgbClr val="FF0000"/>
                </a:solidFill>
                <a:latin typeface="Times New Roman" pitchFamily="18" charset="0"/>
              </a:rPr>
              <a:t>上</a:t>
            </a:r>
            <a:r>
              <a:rPr kumimoji="1" lang="en-US" altLang="zh-CN" sz="3200" b="1" dirty="0" smtClean="0">
                <a:solidFill>
                  <a:srgbClr val="FF0000"/>
                </a:solidFill>
                <a:latin typeface="Times New Roman" pitchFamily="18" charset="0"/>
              </a:rPr>
              <a:t>…</a:t>
            </a:r>
            <a:r>
              <a:rPr kumimoji="1" lang="zh-CN" alt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课</a:t>
            </a:r>
            <a:r>
              <a:rPr kumimoji="1" lang="en-US" altLang="zh-CN" sz="3200" b="1" dirty="0">
                <a:solidFill>
                  <a:srgbClr val="127422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214414" y="2786058"/>
            <a:ext cx="27971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3600" b="1" dirty="0">
                <a:solidFill>
                  <a:srgbClr val="9900CC"/>
                </a:solidFill>
                <a:latin typeface="Times New Roman" pitchFamily="18" charset="0"/>
              </a:rPr>
              <a:t>I </a:t>
            </a:r>
            <a:r>
              <a:rPr kumimoji="1" lang="en-US" altLang="zh-CN" sz="3600" b="1" dirty="0">
                <a:solidFill>
                  <a:srgbClr val="FF0000"/>
                </a:solidFill>
                <a:latin typeface="Times New Roman" pitchFamily="18" charset="0"/>
              </a:rPr>
              <a:t>have + </a:t>
            </a:r>
            <a:r>
              <a:rPr kumimoji="1" lang="zh-CN" altLang="en-US" sz="3600" b="1" dirty="0">
                <a:solidFill>
                  <a:srgbClr val="FF0000"/>
                </a:solidFill>
                <a:latin typeface="Times New Roman" pitchFamily="18" charset="0"/>
              </a:rPr>
              <a:t>科目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3929058" y="2786058"/>
            <a:ext cx="220765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3600" b="1" dirty="0">
                <a:solidFill>
                  <a:srgbClr val="9900CC"/>
                </a:solidFill>
                <a:latin typeface="Times New Roman" pitchFamily="18" charset="0"/>
              </a:rPr>
              <a:t>on + </a:t>
            </a:r>
            <a:r>
              <a:rPr kumimoji="1" lang="zh-CN" altLang="en-US" sz="3600" b="1" dirty="0" smtClean="0">
                <a:solidFill>
                  <a:srgbClr val="9900CC"/>
                </a:solidFill>
                <a:latin typeface="Times New Roman" pitchFamily="18" charset="0"/>
              </a:rPr>
              <a:t>星期</a:t>
            </a:r>
            <a:r>
              <a:rPr kumimoji="1" lang="en-US" altLang="zh-CN" sz="3600" b="1" dirty="0" smtClean="0">
                <a:solidFill>
                  <a:srgbClr val="9900CC"/>
                </a:solidFill>
                <a:latin typeface="Times New Roman" pitchFamily="18" charset="0"/>
              </a:rPr>
              <a:t>.</a:t>
            </a:r>
            <a:endParaRPr kumimoji="1" lang="zh-CN" altLang="en-US" sz="3600" b="1" dirty="0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1285853" y="3500438"/>
            <a:ext cx="3714776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1" lang="zh-CN" altLang="en-US" sz="3200" b="1" dirty="0" smtClean="0">
                <a:solidFill>
                  <a:srgbClr val="127422"/>
                </a:solidFill>
                <a:latin typeface="Times New Roman" pitchFamily="18" charset="0"/>
              </a:rPr>
              <a:t>我星期</a:t>
            </a:r>
            <a:r>
              <a:rPr kumimoji="1" lang="en-US" altLang="zh-CN" sz="3200" b="1" dirty="0" smtClean="0">
                <a:solidFill>
                  <a:srgbClr val="127422"/>
                </a:solidFill>
                <a:latin typeface="Times New Roman" pitchFamily="18" charset="0"/>
              </a:rPr>
              <a:t>…</a:t>
            </a:r>
            <a:r>
              <a:rPr kumimoji="1" lang="zh-CN" alt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上</a:t>
            </a:r>
            <a:r>
              <a:rPr kumimoji="1" lang="en-US" altLang="zh-CN" sz="3200" b="1" dirty="0" smtClean="0">
                <a:solidFill>
                  <a:srgbClr val="FF0000"/>
                </a:solidFill>
                <a:latin typeface="Times New Roman" pitchFamily="18" charset="0"/>
              </a:rPr>
              <a:t>…</a:t>
            </a:r>
            <a:r>
              <a:rPr kumimoji="1" lang="zh-CN" alt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课</a:t>
            </a:r>
            <a:r>
              <a:rPr kumimoji="1" lang="zh-CN" altLang="en-US" sz="3200" b="1" dirty="0" smtClean="0">
                <a:solidFill>
                  <a:srgbClr val="127422"/>
                </a:solidFill>
                <a:latin typeface="Times New Roman" pitchFamily="18" charset="0"/>
              </a:rPr>
              <a:t>。</a:t>
            </a:r>
            <a:endParaRPr kumimoji="1" lang="en-US" altLang="zh-CN" sz="3200" b="1" dirty="0">
              <a:solidFill>
                <a:srgbClr val="12742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  <p:bldP spid="51205" grpId="0"/>
      <p:bldP spid="51207" grpId="0"/>
      <p:bldP spid="5120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ic_27966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-12000" contrast="30000"/>
          </a:blip>
          <a:srcRect l="68922" t="43637" r="5231" b="41817"/>
          <a:stretch>
            <a:fillRect/>
          </a:stretch>
        </p:blipFill>
        <p:spPr bwMode="auto">
          <a:xfrm>
            <a:off x="2700338" y="2492375"/>
            <a:ext cx="5562600" cy="3886200"/>
          </a:xfrm>
          <a:prstGeom prst="rect">
            <a:avLst/>
          </a:prstGeom>
          <a:noFill/>
        </p:spPr>
      </p:pic>
      <p:sp>
        <p:nvSpPr>
          <p:cNvPr id="9219" name="Oval 3"/>
          <p:cNvSpPr>
            <a:spLocks noChangeArrowheads="1"/>
          </p:cNvSpPr>
          <p:nvPr/>
        </p:nvSpPr>
        <p:spPr bwMode="auto">
          <a:xfrm>
            <a:off x="539750" y="766763"/>
            <a:ext cx="576263" cy="501650"/>
          </a:xfrm>
          <a:prstGeom prst="ellipse">
            <a:avLst/>
          </a:prstGeom>
          <a:solidFill>
            <a:srgbClr val="FFCC00"/>
          </a:solidFill>
          <a:ln w="9525" algn="ctr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3200">
                <a:solidFill>
                  <a:srgbClr val="8700E2"/>
                </a:solidFill>
                <a:latin typeface="Arial Black" pitchFamily="34" charset="0"/>
                <a:ea typeface="黑体" pitchFamily="2" charset="-122"/>
              </a:rPr>
              <a:t>1c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04825" y="1412875"/>
            <a:ext cx="7380288" cy="1190625"/>
          </a:xfrm>
          <a:prstGeom prst="rect">
            <a:avLst/>
          </a:prstGeom>
          <a:solidFill>
            <a:srgbClr val="FFFFFF">
              <a:alpha val="8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9933FF"/>
                </a:solidFill>
                <a:latin typeface="Times New Roman" pitchFamily="18" charset="0"/>
              </a:rPr>
              <a:t>Ask and answer questions about the subjects you study at school.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222375" y="617538"/>
            <a:ext cx="2808288" cy="762000"/>
          </a:xfrm>
          <a:prstGeom prst="rect">
            <a:avLst/>
          </a:prstGeom>
          <a:solidFill>
            <a:srgbClr val="FFFFFF">
              <a:alpha val="8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4400">
                <a:solidFill>
                  <a:srgbClr val="FF3399"/>
                </a:solidFill>
              </a:rPr>
              <a:t>Pairwork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2643182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你什么时候上数学课？</a:t>
            </a:r>
            <a:endParaRPr lang="zh-CN" alt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28860" y="6143644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我星期一，星期三和星期五上数学课。</a:t>
            </a:r>
            <a:endParaRPr lang="zh-CN" altLang="en-US" b="1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ic_27966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12000"/>
          </a:blip>
          <a:srcRect l="4922" t="15500" r="5231" b="58665"/>
          <a:stretch>
            <a:fillRect/>
          </a:stretch>
        </p:blipFill>
        <p:spPr bwMode="auto">
          <a:xfrm>
            <a:off x="323850" y="1871663"/>
            <a:ext cx="8532813" cy="4437062"/>
          </a:xfrm>
          <a:prstGeom prst="rect">
            <a:avLst/>
          </a:prstGeom>
          <a:solidFill>
            <a:srgbClr val="FFFFFF">
              <a:alpha val="89999"/>
            </a:srgbClr>
          </a:solidFill>
          <a:ln w="9525">
            <a:solidFill>
              <a:srgbClr val="CCFF33"/>
            </a:solidFill>
            <a:miter lim="800000"/>
            <a:headEnd/>
            <a:tailEnd/>
          </a:ln>
        </p:spPr>
      </p:pic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7092950" y="3284538"/>
            <a:ext cx="306388" cy="284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1979613" y="3573463"/>
            <a:ext cx="609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V="1">
            <a:off x="1301750" y="4437063"/>
            <a:ext cx="5334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3635375" y="5300663"/>
            <a:ext cx="1728788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131" name="Oval 11"/>
          <p:cNvSpPr>
            <a:spLocks noChangeArrowheads="1"/>
          </p:cNvSpPr>
          <p:nvPr/>
        </p:nvSpPr>
        <p:spPr bwMode="auto">
          <a:xfrm>
            <a:off x="2771775" y="4508500"/>
            <a:ext cx="838200" cy="304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57158" y="285728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 busy /`</a:t>
            </a:r>
            <a:r>
              <a:rPr lang="en-US" altLang="zh-CN" b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CN" sz="14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b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zh-CN" sz="14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/ adj. 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忙的；繁忙的；忙碌的 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next /</a:t>
            </a:r>
            <a:r>
              <a:rPr lang="en-US" altLang="zh-CN" b="1" dirty="0" err="1" smtClean="0">
                <a:latin typeface="Times New Roman" pitchFamily="18" charset="0"/>
                <a:cs typeface="Times New Roman" pitchFamily="18" charset="0"/>
              </a:rPr>
              <a:t>nekst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然后；接下去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strict /</a:t>
            </a:r>
            <a:r>
              <a:rPr lang="en-US" altLang="zh-CN" b="1" dirty="0" err="1" smtClean="0">
                <a:latin typeface="Times New Roman" pitchFamily="18" charset="0"/>
                <a:cs typeface="Times New Roman" pitchFamily="18" charset="0"/>
              </a:rPr>
              <a:t>str</a:t>
            </a:r>
            <a:r>
              <a:rPr lang="en-US" altLang="zh-CN" sz="12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b="1" dirty="0" err="1" smtClean="0">
                <a:latin typeface="Times New Roman" pitchFamily="18" charset="0"/>
                <a:cs typeface="Times New Roman" pitchFamily="18" charset="0"/>
              </a:rPr>
              <a:t>kt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/ adj. 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严格的；严厉的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tired /`</a:t>
            </a:r>
            <a:r>
              <a:rPr lang="en-US" altLang="zh-CN" b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altLang="zh-CN" sz="12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əd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/ adj. 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疲倦的；累的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8" grpId="0" animBg="1"/>
      <p:bldP spid="5129" grpId="0" animBg="1"/>
      <p:bldP spid="5130" grpId="0" animBg="1"/>
      <p:bldP spid="51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200802221633534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454" y="2643182"/>
            <a:ext cx="1928816" cy="2571755"/>
          </a:xfrm>
          <a:prstGeom prst="rect">
            <a:avLst/>
          </a:prstGeom>
        </p:spPr>
      </p:pic>
      <p:pic>
        <p:nvPicPr>
          <p:cNvPr id="131074" name="Picture 2" descr="IMG_2280"/>
          <p:cNvPicPr>
            <a:picLocks noChangeAspect="1" noChangeArrowheads="1"/>
          </p:cNvPicPr>
          <p:nvPr/>
        </p:nvPicPr>
        <p:blipFill>
          <a:blip r:embed="rId3"/>
          <a:srcRect l="14076" r="29619" b="5234"/>
          <a:stretch>
            <a:fillRect/>
          </a:stretch>
        </p:blipFill>
        <p:spPr bwMode="auto">
          <a:xfrm>
            <a:off x="214282" y="214290"/>
            <a:ext cx="22272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5" name="Picture 3" descr="照片 072"/>
          <p:cNvPicPr>
            <a:picLocks noChangeAspect="1" noChangeArrowheads="1"/>
          </p:cNvPicPr>
          <p:nvPr/>
        </p:nvPicPr>
        <p:blipFill>
          <a:blip r:embed="rId4">
            <a:lum bright="12000" contrast="30000"/>
          </a:blip>
          <a:srcRect l="24634" r="26099" b="5234"/>
          <a:stretch>
            <a:fillRect/>
          </a:stretch>
        </p:blipFill>
        <p:spPr bwMode="auto">
          <a:xfrm>
            <a:off x="1928794" y="642918"/>
            <a:ext cx="22780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6" name="Picture 4" descr="IMG_2273"/>
          <p:cNvPicPr>
            <a:picLocks noChangeAspect="1" noChangeArrowheads="1"/>
          </p:cNvPicPr>
          <p:nvPr/>
        </p:nvPicPr>
        <p:blipFill>
          <a:blip r:embed="rId5">
            <a:lum bright="12000"/>
          </a:blip>
          <a:srcRect l="17595" t="2496" r="29619" b="5234"/>
          <a:stretch>
            <a:fillRect/>
          </a:stretch>
        </p:blipFill>
        <p:spPr bwMode="auto">
          <a:xfrm>
            <a:off x="3857620" y="214290"/>
            <a:ext cx="21431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7" name="Picture 5" descr="IMG_2281"/>
          <p:cNvPicPr>
            <a:picLocks noChangeAspect="1" noChangeArrowheads="1"/>
          </p:cNvPicPr>
          <p:nvPr/>
        </p:nvPicPr>
        <p:blipFill>
          <a:blip r:embed="rId6">
            <a:lum bright="-6000"/>
          </a:blip>
          <a:srcRect l="7039" r="36656" b="5234"/>
          <a:stretch>
            <a:fillRect/>
          </a:stretch>
        </p:blipFill>
        <p:spPr bwMode="auto">
          <a:xfrm>
            <a:off x="6000760" y="285728"/>
            <a:ext cx="195421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8" name="Picture 6" descr="IMG_2275"/>
          <p:cNvPicPr>
            <a:picLocks noChangeAspect="1" noChangeArrowheads="1"/>
          </p:cNvPicPr>
          <p:nvPr/>
        </p:nvPicPr>
        <p:blipFill>
          <a:blip r:embed="rId7">
            <a:lum bright="12000" contrast="12000"/>
          </a:blip>
          <a:srcRect l="17595" r="33138" b="16194"/>
          <a:stretch>
            <a:fillRect/>
          </a:stretch>
        </p:blipFill>
        <p:spPr bwMode="auto">
          <a:xfrm>
            <a:off x="214282" y="3429000"/>
            <a:ext cx="21923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9" name="Picture 7" descr="IMG_2278"/>
          <p:cNvPicPr>
            <a:picLocks noChangeAspect="1" noChangeArrowheads="1"/>
          </p:cNvPicPr>
          <p:nvPr/>
        </p:nvPicPr>
        <p:blipFill>
          <a:blip r:embed="rId8">
            <a:lum bright="12000"/>
          </a:blip>
          <a:srcRect l="17595" r="29619" b="5234"/>
          <a:stretch>
            <a:fillRect/>
          </a:stretch>
        </p:blipFill>
        <p:spPr bwMode="auto">
          <a:xfrm>
            <a:off x="4000496" y="2928934"/>
            <a:ext cx="21272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80" name="Picture 8" descr="IMG_2276"/>
          <p:cNvPicPr>
            <a:picLocks noChangeAspect="1" noChangeArrowheads="1"/>
          </p:cNvPicPr>
          <p:nvPr/>
        </p:nvPicPr>
        <p:blipFill>
          <a:blip r:embed="rId9">
            <a:lum bright="6000"/>
          </a:blip>
          <a:srcRect l="21114" r="26100" b="1172"/>
          <a:stretch>
            <a:fillRect/>
          </a:stretch>
        </p:blipFill>
        <p:spPr bwMode="auto">
          <a:xfrm>
            <a:off x="5572132" y="4000504"/>
            <a:ext cx="199866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81" name="Picture 9" descr="IMG_2282"/>
          <p:cNvPicPr>
            <a:picLocks noChangeAspect="1" noChangeArrowheads="1"/>
          </p:cNvPicPr>
          <p:nvPr/>
        </p:nvPicPr>
        <p:blipFill>
          <a:blip r:embed="rId10"/>
          <a:srcRect l="7039" r="33138" b="1172"/>
          <a:stretch>
            <a:fillRect/>
          </a:stretch>
        </p:blipFill>
        <p:spPr bwMode="auto">
          <a:xfrm>
            <a:off x="2357422" y="3857628"/>
            <a:ext cx="22764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82" name="Text Box 10"/>
          <p:cNvSpPr txBox="1">
            <a:spLocks noChangeArrowheads="1"/>
          </p:cNvSpPr>
          <p:nvPr/>
        </p:nvSpPr>
        <p:spPr bwMode="auto">
          <a:xfrm>
            <a:off x="642910" y="1500174"/>
            <a:ext cx="12192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chemeClr val="accent2"/>
                </a:solidFill>
                <a:latin typeface="Comic Sans MS" pitchFamily="66" charset="0"/>
              </a:rPr>
              <a:t>Math</a:t>
            </a:r>
          </a:p>
        </p:txBody>
      </p:sp>
      <p:sp>
        <p:nvSpPr>
          <p:cNvPr id="131083" name="Text Box 11"/>
          <p:cNvSpPr txBox="1">
            <a:spLocks noChangeArrowheads="1"/>
          </p:cNvSpPr>
          <p:nvPr/>
        </p:nvSpPr>
        <p:spPr bwMode="auto">
          <a:xfrm>
            <a:off x="2143108" y="1714488"/>
            <a:ext cx="16764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chemeClr val="accent2"/>
                </a:solidFill>
                <a:latin typeface="Comic Sans MS" pitchFamily="66" charset="0"/>
              </a:rPr>
              <a:t>Chinese</a:t>
            </a:r>
          </a:p>
        </p:txBody>
      </p:sp>
      <p:sp>
        <p:nvSpPr>
          <p:cNvPr id="131084" name="Text Box 12"/>
          <p:cNvSpPr txBox="1">
            <a:spLocks noChangeArrowheads="1"/>
          </p:cNvSpPr>
          <p:nvPr/>
        </p:nvSpPr>
        <p:spPr bwMode="auto">
          <a:xfrm>
            <a:off x="4286248" y="1428736"/>
            <a:ext cx="16002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chemeClr val="accent2"/>
                </a:solidFill>
                <a:latin typeface="Comic Sans MS" pitchFamily="66" charset="0"/>
              </a:rPr>
              <a:t>English</a:t>
            </a:r>
          </a:p>
        </p:txBody>
      </p:sp>
      <p:sp>
        <p:nvSpPr>
          <p:cNvPr id="131085" name="Text Box 13"/>
          <p:cNvSpPr txBox="1">
            <a:spLocks noChangeArrowheads="1"/>
          </p:cNvSpPr>
          <p:nvPr/>
        </p:nvSpPr>
        <p:spPr bwMode="auto">
          <a:xfrm>
            <a:off x="571472" y="4286256"/>
            <a:ext cx="13716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chemeClr val="accent2"/>
                </a:solidFill>
                <a:latin typeface="Comic Sans MS" pitchFamily="66" charset="0"/>
              </a:rPr>
              <a:t>Music</a:t>
            </a:r>
          </a:p>
        </p:txBody>
      </p:sp>
      <p:sp>
        <p:nvSpPr>
          <p:cNvPr id="131086" name="Text Box 14"/>
          <p:cNvSpPr txBox="1">
            <a:spLocks noChangeArrowheads="1"/>
          </p:cNvSpPr>
          <p:nvPr/>
        </p:nvSpPr>
        <p:spPr bwMode="auto">
          <a:xfrm>
            <a:off x="4500562" y="3571876"/>
            <a:ext cx="10668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chemeClr val="accent2"/>
                </a:solidFill>
                <a:latin typeface="Comic Sans MS" pitchFamily="66" charset="0"/>
              </a:rPr>
              <a:t>P.E.</a:t>
            </a:r>
          </a:p>
        </p:txBody>
      </p:sp>
      <p:sp>
        <p:nvSpPr>
          <p:cNvPr id="131087" name="Text Box 15"/>
          <p:cNvSpPr txBox="1">
            <a:spLocks noChangeArrowheads="1"/>
          </p:cNvSpPr>
          <p:nvPr/>
        </p:nvSpPr>
        <p:spPr bwMode="auto">
          <a:xfrm>
            <a:off x="6072198" y="1714488"/>
            <a:ext cx="17526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chemeClr val="accent2"/>
                </a:solidFill>
                <a:latin typeface="Comic Sans MS" pitchFamily="66" charset="0"/>
              </a:rPr>
              <a:t>Science</a:t>
            </a:r>
          </a:p>
        </p:txBody>
      </p:sp>
      <p:sp>
        <p:nvSpPr>
          <p:cNvPr id="131088" name="Text Box 16"/>
          <p:cNvSpPr txBox="1">
            <a:spLocks noChangeArrowheads="1"/>
          </p:cNvSpPr>
          <p:nvPr/>
        </p:nvSpPr>
        <p:spPr bwMode="auto">
          <a:xfrm>
            <a:off x="2643174" y="4786322"/>
            <a:ext cx="17526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chemeClr val="accent2"/>
                </a:solidFill>
                <a:latin typeface="Comic Sans MS" pitchFamily="66" charset="0"/>
              </a:rPr>
              <a:t>History</a:t>
            </a:r>
          </a:p>
        </p:txBody>
      </p:sp>
      <p:sp>
        <p:nvSpPr>
          <p:cNvPr id="131089" name="Text Box 17"/>
          <p:cNvSpPr txBox="1">
            <a:spLocks noChangeArrowheads="1"/>
          </p:cNvSpPr>
          <p:nvPr/>
        </p:nvSpPr>
        <p:spPr bwMode="auto">
          <a:xfrm>
            <a:off x="6143636" y="4572008"/>
            <a:ext cx="9144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chemeClr val="accent2"/>
                </a:solidFill>
                <a:latin typeface="Comic Sans MS" pitchFamily="66" charset="0"/>
              </a:rPr>
              <a:t>Art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43768" y="3500438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 </a:t>
            </a:r>
            <a:r>
              <a:rPr lang="en-US" altLang="zh-CN" sz="3200" b="1" i="1" dirty="0" smtClean="0">
                <a:solidFill>
                  <a:schemeClr val="accent6">
                    <a:lumMod val="50000"/>
                  </a:schemeClr>
                </a:solidFill>
              </a:rPr>
              <a:t>Biology</a:t>
            </a:r>
            <a:endParaRPr lang="zh-CN" altLang="en-US" sz="3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3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3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3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82" grpId="0" animBg="1" autoUpdateAnimBg="0"/>
      <p:bldP spid="131083" grpId="0" animBg="1" autoUpdateAnimBg="0"/>
      <p:bldP spid="131084" grpId="0" animBg="1" autoUpdateAnimBg="0"/>
      <p:bldP spid="131085" grpId="0" animBg="1" autoUpdateAnimBg="0"/>
      <p:bldP spid="131086" grpId="0" animBg="1" autoUpdateAnimBg="0"/>
      <p:bldP spid="131087" grpId="0" animBg="1" autoUpdateAnimBg="0"/>
      <p:bldP spid="131088" grpId="0" animBg="1" autoUpdateAnimBg="0"/>
      <p:bldP spid="131089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842968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favorite </a:t>
            </a:r>
            <a:r>
              <a:rPr lang="en-US" altLang="zh-CN" sz="2800" b="1" dirty="0" err="1" smtClean="0">
                <a:latin typeface="Times New Roman" pitchFamily="18" charset="0"/>
                <a:cs typeface="Times New Roman" pitchFamily="18" charset="0"/>
              </a:rPr>
              <a:t>adj.&amp;n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最喜爱的</a:t>
            </a:r>
            <a:endParaRPr lang="en-US" altLang="zh-CN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favorite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之前要用形容词性物主代词：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my,your,his,her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最喜爱的科目：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favorite subject</a:t>
            </a:r>
          </a:p>
          <a:p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我最喜爱的科目：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my favorite subject</a:t>
            </a:r>
          </a:p>
          <a:p>
            <a:endParaRPr lang="en-US" altLang="zh-CN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你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他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她</a:t>
            </a:r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最喜爱的科目是什么？</a:t>
            </a:r>
            <a:endParaRPr lang="en-US" altLang="zh-CN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我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他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她</a:t>
            </a:r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最喜爱的科目是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CN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What’s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your 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favorite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subject?</a:t>
            </a:r>
          </a:p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My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 favorite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subject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 is    ……                   .</a:t>
            </a:r>
          </a:p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What’s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his 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favorite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subject?</a:t>
            </a:r>
          </a:p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His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 favorite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subject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 is ……                        .</a:t>
            </a:r>
          </a:p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What’s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her 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favorite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subject?</a:t>
            </a:r>
          </a:p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Her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 favorite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subject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 is ……                       . 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图片 2" descr="7072e038b204dcd53a87cea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3071810"/>
            <a:ext cx="1860437" cy="2643182"/>
          </a:xfrm>
          <a:prstGeom prst="rect">
            <a:avLst/>
          </a:prstGeom>
        </p:spPr>
      </p:pic>
      <p:pic>
        <p:nvPicPr>
          <p:cNvPr id="4" name="图片 3" descr="无标题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3071810"/>
            <a:ext cx="2286000" cy="2857500"/>
          </a:xfrm>
          <a:prstGeom prst="rect">
            <a:avLst/>
          </a:prstGeom>
        </p:spPr>
      </p:pic>
      <p:pic>
        <p:nvPicPr>
          <p:cNvPr id="5" name="图片 4" descr="2005112222263144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3214686"/>
            <a:ext cx="2077208" cy="2571768"/>
          </a:xfrm>
          <a:prstGeom prst="rect">
            <a:avLst/>
          </a:prstGeom>
        </p:spPr>
      </p:pic>
      <p:pic>
        <p:nvPicPr>
          <p:cNvPr id="6" name="图片 5" descr="4e5b643c52a514a03c6d974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6" y="3000372"/>
            <a:ext cx="2643206" cy="2643182"/>
          </a:xfrm>
          <a:prstGeom prst="rect">
            <a:avLst/>
          </a:prstGeom>
        </p:spPr>
      </p:pic>
      <p:pic>
        <p:nvPicPr>
          <p:cNvPr id="7" name="图片 6" descr="978753247857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3570" y="3071810"/>
            <a:ext cx="1936422" cy="2768604"/>
          </a:xfrm>
          <a:prstGeom prst="rect">
            <a:avLst/>
          </a:prstGeom>
        </p:spPr>
      </p:pic>
      <p:pic>
        <p:nvPicPr>
          <p:cNvPr id="8" name="图片 7" descr="u=2399864690,3941946077&amp;fm=0&amp;gp=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3570" y="3143248"/>
            <a:ext cx="2098913" cy="2555198"/>
          </a:xfrm>
          <a:prstGeom prst="rect">
            <a:avLst/>
          </a:prstGeom>
        </p:spPr>
      </p:pic>
      <p:pic>
        <p:nvPicPr>
          <p:cNvPr id="11" name="Picture 5" descr="IMG_2281"/>
          <p:cNvPicPr>
            <a:picLocks noChangeAspect="1" noChangeArrowheads="1"/>
          </p:cNvPicPr>
          <p:nvPr/>
        </p:nvPicPr>
        <p:blipFill>
          <a:blip r:embed="rId8">
            <a:lum bright="-6000"/>
          </a:blip>
          <a:srcRect l="7039" r="36656" b="5234"/>
          <a:stretch>
            <a:fillRect/>
          </a:stretch>
        </p:blipFill>
        <p:spPr bwMode="auto">
          <a:xfrm>
            <a:off x="5643570" y="3071810"/>
            <a:ext cx="195421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IMG_2278"/>
          <p:cNvPicPr>
            <a:picLocks noChangeAspect="1" noChangeArrowheads="1"/>
          </p:cNvPicPr>
          <p:nvPr/>
        </p:nvPicPr>
        <p:blipFill>
          <a:blip r:embed="rId9">
            <a:lum bright="12000"/>
          </a:blip>
          <a:srcRect l="17595" r="29619" b="5234"/>
          <a:stretch>
            <a:fillRect/>
          </a:stretch>
        </p:blipFill>
        <p:spPr bwMode="auto">
          <a:xfrm>
            <a:off x="5500694" y="3214686"/>
            <a:ext cx="21272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12" descr="20080222163353489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0694" y="3214686"/>
            <a:ext cx="1928816" cy="2571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4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9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4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9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b4303b23d4a42249935807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57488" y="214290"/>
            <a:ext cx="2786082" cy="584775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food /</a:t>
            </a:r>
            <a:r>
              <a:rPr lang="en-US" altLang="zh-CN" sz="3200" dirty="0" err="1" smtClean="0">
                <a:latin typeface="Times New Roman" pitchFamily="18" charset="0"/>
                <a:cs typeface="Times New Roman" pitchFamily="18" charset="0"/>
              </a:rPr>
              <a:t>fu:d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CN" altLang="en-US" sz="3200" dirty="0">
                <a:latin typeface="Times New Roman" pitchFamily="18" charset="0"/>
                <a:cs typeface="Times New Roman" pitchFamily="18" charset="0"/>
              </a:rPr>
              <a:t>食物</a:t>
            </a:r>
            <a:endParaRPr lang="en-US" altLang="zh-CN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 rot="10800000" flipV="1">
            <a:off x="1857356" y="642918"/>
            <a:ext cx="1068246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5643570" y="571480"/>
            <a:ext cx="1143008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rot="5400000">
            <a:off x="2536811" y="1249347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rot="5400000">
            <a:off x="3608381" y="1249347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rot="16200000" flipH="1">
            <a:off x="4536281" y="1035827"/>
            <a:ext cx="928694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122" name="Picture 2" descr="C:\Documents and Settings\Administrator\Local Settings\Temporary Internet Files\Content.IE5\O5QFCPQB\MP90044259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14290"/>
            <a:ext cx="1239719" cy="1500198"/>
          </a:xfrm>
          <a:prstGeom prst="rect">
            <a:avLst/>
          </a:prstGeom>
          <a:noFill/>
        </p:spPr>
      </p:pic>
      <p:pic>
        <p:nvPicPr>
          <p:cNvPr id="5125" name="Picture 5" descr="C:\Documents and Settings\Administrator\Local Settings\Temporary Internet Files\Content.IE5\7L64YEC4\MC900215522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1428736"/>
            <a:ext cx="1712201" cy="1302710"/>
          </a:xfrm>
          <a:prstGeom prst="rect">
            <a:avLst/>
          </a:prstGeom>
          <a:noFill/>
        </p:spPr>
      </p:pic>
      <p:pic>
        <p:nvPicPr>
          <p:cNvPr id="31" name="Picture 2" descr="C:\Documents and Settings\Administrator\Local Settings\Temporary Internet Files\Content.IE5\HR123VW6\MC900237603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1643050"/>
            <a:ext cx="1500198" cy="1305745"/>
          </a:xfrm>
          <a:prstGeom prst="rect">
            <a:avLst/>
          </a:prstGeom>
          <a:noFill/>
        </p:spPr>
      </p:pic>
      <p:pic>
        <p:nvPicPr>
          <p:cNvPr id="32" name="Picture 10" descr="C:\Documents and Settings\Administrator\Local Settings\Temporary Internet Files\Content.IE5\O5QFCPQB\MC900215787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1571612"/>
            <a:ext cx="1074729" cy="1342484"/>
          </a:xfrm>
          <a:prstGeom prst="rect">
            <a:avLst/>
          </a:prstGeom>
          <a:noFill/>
        </p:spPr>
      </p:pic>
      <p:pic>
        <p:nvPicPr>
          <p:cNvPr id="33" name="Picture 21" descr="C:\Documents and Settings\Administrator\Local Settings\Temporary Internet Files\Content.IE5\O5QFCPQB\MC900233657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78" y="0"/>
            <a:ext cx="1143008" cy="1533903"/>
          </a:xfrm>
          <a:prstGeom prst="rect">
            <a:avLst/>
          </a:prstGeom>
          <a:noFill/>
        </p:spPr>
      </p:pic>
      <p:cxnSp>
        <p:nvCxnSpPr>
          <p:cNvPr id="53" name="直接箭头连接符 52"/>
          <p:cNvCxnSpPr/>
          <p:nvPr/>
        </p:nvCxnSpPr>
        <p:spPr>
          <a:xfrm rot="16200000" flipH="1">
            <a:off x="5642776" y="786588"/>
            <a:ext cx="785818" cy="7842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6" name="Picture 5" descr="C:\Documents and Settings\Administrator\Local Settings\Temporary Internet Files\Content.IE5\1K5SNQPE\MC900237878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12" y="1500174"/>
            <a:ext cx="1573460" cy="1347776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1643042" y="4000504"/>
            <a:ext cx="5143536" cy="1200329"/>
          </a:xfrm>
          <a:prstGeom prst="rect">
            <a:avLst/>
          </a:prstGeom>
          <a:solidFill>
            <a:schemeClr val="bg1">
              <a:alpha val="5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What’s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your</a:t>
            </a:r>
            <a:r>
              <a:rPr lang="en-US" altLang="zh-CN" sz="3600" b="1" dirty="0" smtClean="0"/>
              <a:t> favorite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food</a:t>
            </a:r>
            <a:r>
              <a:rPr lang="en-US" altLang="zh-CN" sz="3600" b="1" dirty="0" smtClean="0"/>
              <a:t>?</a:t>
            </a:r>
          </a:p>
          <a:p>
            <a:r>
              <a:rPr lang="en-US" altLang="zh-CN" sz="3600" b="1" dirty="0" smtClean="0">
                <a:solidFill>
                  <a:srgbClr val="FF0000"/>
                </a:solidFill>
              </a:rPr>
              <a:t>My</a:t>
            </a:r>
            <a:r>
              <a:rPr lang="en-US" altLang="zh-CN" sz="3600" b="1" dirty="0" smtClean="0"/>
              <a:t> favorite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food</a:t>
            </a:r>
            <a:r>
              <a:rPr lang="en-US" altLang="zh-CN" sz="3600" b="1" dirty="0" smtClean="0"/>
              <a:t> is …….</a:t>
            </a:r>
            <a:endParaRPr lang="zh-CN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b4303b23d4a42249935807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857488" y="3429000"/>
            <a:ext cx="2857520" cy="58477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fruit /</a:t>
            </a:r>
            <a:r>
              <a:rPr lang="en-US" altLang="zh-CN" sz="3200" dirty="0" err="1" smtClean="0">
                <a:latin typeface="Times New Roman" pitchFamily="18" charset="0"/>
                <a:cs typeface="Times New Roman" pitchFamily="18" charset="0"/>
              </a:rPr>
              <a:t>fru:t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CN" altLang="en-US" sz="3200" dirty="0" smtClean="0">
                <a:latin typeface="Times New Roman" pitchFamily="18" charset="0"/>
                <a:cs typeface="Times New Roman" pitchFamily="18" charset="0"/>
              </a:rPr>
              <a:t>水果</a:t>
            </a:r>
            <a:endParaRPr lang="zh-CN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直接箭头连接符 36"/>
          <p:cNvCxnSpPr/>
          <p:nvPr/>
        </p:nvCxnSpPr>
        <p:spPr>
          <a:xfrm rot="10800000" flipV="1">
            <a:off x="1857356" y="4000504"/>
            <a:ext cx="996808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 rot="5400000">
            <a:off x="2605793" y="4466513"/>
            <a:ext cx="1000132" cy="681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rot="16200000" flipH="1">
            <a:off x="3573530" y="4498908"/>
            <a:ext cx="1000132" cy="33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 rot="16200000" flipH="1">
            <a:off x="4645100" y="4284594"/>
            <a:ext cx="928694" cy="3605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1" name="Picture 3" descr="C:\Documents and Settings\Administrator\Local Settings\Temporary Internet Files\Content.IE5\1K5SNQPE\MC900215358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857628"/>
            <a:ext cx="1143008" cy="1617967"/>
          </a:xfrm>
          <a:prstGeom prst="rect">
            <a:avLst/>
          </a:prstGeom>
          <a:noFill/>
        </p:spPr>
      </p:pic>
      <p:pic>
        <p:nvPicPr>
          <p:cNvPr id="43" name="Picture 8" descr="C:\Documents and Settings\Administrator\Local Settings\Temporary Internet Files\Content.IE5\WDYJ0PMB\MC900079109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5000636"/>
            <a:ext cx="946500" cy="814406"/>
          </a:xfrm>
          <a:prstGeom prst="rect">
            <a:avLst/>
          </a:prstGeom>
          <a:noFill/>
        </p:spPr>
      </p:pic>
      <p:pic>
        <p:nvPicPr>
          <p:cNvPr id="45" name="Picture 6" descr="C:\Documents and Settings\Administrator\Local Settings\Temporary Internet Files\Content.IE5\O5QFCPQB\MP900400614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5000636"/>
            <a:ext cx="1022598" cy="1278898"/>
          </a:xfrm>
          <a:prstGeom prst="rect">
            <a:avLst/>
          </a:prstGeom>
          <a:noFill/>
        </p:spPr>
      </p:pic>
      <p:pic>
        <p:nvPicPr>
          <p:cNvPr id="47" name="Picture 8" descr="C:\Documents and Settings\Administrator\Local Settings\Temporary Internet Files\Content.IE5\7L64YEC4\MP900422958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4929198"/>
            <a:ext cx="857256" cy="1214446"/>
          </a:xfrm>
          <a:prstGeom prst="rect">
            <a:avLst/>
          </a:prstGeom>
          <a:noFill/>
        </p:spPr>
      </p:pic>
      <p:cxnSp>
        <p:nvCxnSpPr>
          <p:cNvPr id="48" name="直接箭头连接符 47"/>
          <p:cNvCxnSpPr/>
          <p:nvPr/>
        </p:nvCxnSpPr>
        <p:spPr>
          <a:xfrm>
            <a:off x="5715008" y="4000504"/>
            <a:ext cx="1071570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126" name="Picture 6" descr="C:\Documents and Settings\Administrator\Local Settings\Temporary Internet Files\Content.IE5\VBH72BS9\MP900400616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3571876"/>
            <a:ext cx="1219178" cy="1524748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2000232" y="1285860"/>
            <a:ext cx="5143536" cy="1200329"/>
          </a:xfrm>
          <a:prstGeom prst="rect">
            <a:avLst/>
          </a:prstGeom>
          <a:solidFill>
            <a:schemeClr val="bg1">
              <a:alpha val="5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What’s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your</a:t>
            </a:r>
            <a:r>
              <a:rPr lang="en-US" altLang="zh-CN" sz="3600" b="1" dirty="0" smtClean="0"/>
              <a:t> favorite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fruit</a:t>
            </a:r>
            <a:r>
              <a:rPr lang="en-US" altLang="zh-CN" sz="3600" b="1" dirty="0" smtClean="0"/>
              <a:t>?</a:t>
            </a:r>
            <a:endParaRPr lang="en-US" altLang="zh-CN" sz="3600" dirty="0" smtClean="0"/>
          </a:p>
          <a:p>
            <a:r>
              <a:rPr lang="en-US" altLang="zh-CN" sz="3600" b="1" dirty="0" smtClean="0">
                <a:solidFill>
                  <a:srgbClr val="FF0000"/>
                </a:solidFill>
              </a:rPr>
              <a:t>My</a:t>
            </a:r>
            <a:r>
              <a:rPr lang="en-US" altLang="zh-CN" sz="3600" b="1" dirty="0" smtClean="0"/>
              <a:t> favorite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fruit</a:t>
            </a:r>
            <a:r>
              <a:rPr lang="en-US" altLang="zh-CN" sz="3600" b="1" dirty="0" smtClean="0"/>
              <a:t> is …….</a:t>
            </a:r>
            <a:endParaRPr lang="zh-CN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500034" y="500042"/>
            <a:ext cx="82153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rgbClr val="FF0000"/>
                </a:solidFill>
              </a:rPr>
              <a:t>C</a:t>
            </a:r>
            <a:r>
              <a:rPr lang="en-US" altLang="zh-CN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</a:t>
            </a:r>
            <a:r>
              <a:rPr lang="en-US" altLang="zh-CN" sz="4800" b="1" dirty="0" smtClean="0">
                <a:solidFill>
                  <a:srgbClr val="FFFF00"/>
                </a:solidFill>
              </a:rPr>
              <a:t>l</a:t>
            </a:r>
            <a:r>
              <a:rPr lang="en-US" altLang="zh-CN" sz="4800" b="1" dirty="0" smtClean="0"/>
              <a:t>o</a:t>
            </a:r>
            <a:r>
              <a:rPr lang="en-US" altLang="zh-CN" sz="4800" b="1" dirty="0" smtClean="0">
                <a:solidFill>
                  <a:srgbClr val="92D050"/>
                </a:solidFill>
              </a:rPr>
              <a:t>r</a:t>
            </a:r>
          </a:p>
          <a:p>
            <a:pPr algn="ctr"/>
            <a:endParaRPr lang="en-US" altLang="zh-CN" sz="4800" b="1" dirty="0" smtClean="0">
              <a:solidFill>
                <a:srgbClr val="92D050"/>
              </a:solidFill>
            </a:endParaRPr>
          </a:p>
          <a:p>
            <a:pPr algn="ctr"/>
            <a:endParaRPr lang="en-US" altLang="zh-CN" sz="4800" b="1" dirty="0" smtClean="0">
              <a:solidFill>
                <a:srgbClr val="92D050"/>
              </a:solidFill>
            </a:endParaRPr>
          </a:p>
          <a:p>
            <a:pPr algn="ctr"/>
            <a:endParaRPr lang="en-US" altLang="zh-CN" sz="4800" b="1" dirty="0" smtClean="0">
              <a:solidFill>
                <a:srgbClr val="92D050"/>
              </a:solidFill>
            </a:endParaRPr>
          </a:p>
          <a:p>
            <a:pPr algn="ctr"/>
            <a:endParaRPr lang="en-US" altLang="zh-CN" sz="4800" b="1" dirty="0" smtClean="0">
              <a:solidFill>
                <a:srgbClr val="92D050"/>
              </a:solidFill>
            </a:endParaRPr>
          </a:p>
          <a:p>
            <a:pPr algn="ctr"/>
            <a:endParaRPr lang="en-US" altLang="zh-CN" sz="4800" b="1" dirty="0" smtClean="0">
              <a:solidFill>
                <a:srgbClr val="92D050"/>
              </a:solidFill>
            </a:endParaRPr>
          </a:p>
          <a:p>
            <a:pPr algn="ctr"/>
            <a:r>
              <a:rPr lang="en-US" altLang="zh-CN" sz="4800" b="1" dirty="0" smtClean="0"/>
              <a:t> </a:t>
            </a:r>
            <a:endParaRPr lang="zh-CN" altLang="en-US" sz="4800" b="1" dirty="0"/>
          </a:p>
        </p:txBody>
      </p:sp>
      <p:pic>
        <p:nvPicPr>
          <p:cNvPr id="24577" name="内容占位符 3" descr="7a65938bfb3a53789f2fb43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929190" y="4071942"/>
            <a:ext cx="3428992" cy="2571744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00125" y="1571625"/>
            <a:ext cx="2500313" cy="3698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43313" y="1500188"/>
            <a:ext cx="1357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Calibri" pitchFamily="34" charset="0"/>
              </a:rPr>
              <a:t>red</a:t>
            </a:r>
            <a:r>
              <a:rPr lang="en-US" altLang="zh-CN">
                <a:latin typeface="Calibri" pitchFamily="34" charset="0"/>
              </a:rPr>
              <a:t>  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00125" y="2357438"/>
            <a:ext cx="2500313" cy="369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00438" y="2214563"/>
            <a:ext cx="1571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latin typeface="Calibri" pitchFamily="34" charset="0"/>
              </a:rPr>
              <a:t>yellow</a:t>
            </a:r>
            <a:endParaRPr lang="zh-CN" altLang="en-US" sz="2800" b="1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00125" y="3143250"/>
            <a:ext cx="2571750" cy="36988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643313" y="3000375"/>
            <a:ext cx="1643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92D050"/>
                </a:solidFill>
                <a:latin typeface="Calibri" pitchFamily="34" charset="0"/>
              </a:rPr>
              <a:t>green</a:t>
            </a:r>
            <a:endParaRPr lang="zh-CN" altLang="en-US" sz="2800" b="1">
              <a:solidFill>
                <a:srgbClr val="92D050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786313" y="1571625"/>
            <a:ext cx="2428875" cy="36988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429500" y="1500188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00B0F0"/>
                </a:solidFill>
                <a:latin typeface="Calibri" pitchFamily="34" charset="0"/>
              </a:rPr>
              <a:t>blue</a:t>
            </a:r>
            <a:endParaRPr lang="zh-CN" altLang="en-US" sz="2800" b="1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857750" y="2286000"/>
            <a:ext cx="2428875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429501" y="2214563"/>
            <a:ext cx="1000152" cy="523875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white</a:t>
            </a:r>
            <a:endParaRPr lang="zh-CN" alt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857750" y="3071813"/>
            <a:ext cx="2357438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429500" y="3000375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dirty="0" smtClean="0">
                <a:latin typeface="Calibri" pitchFamily="34" charset="0"/>
              </a:rPr>
              <a:t>black</a:t>
            </a:r>
            <a:endParaRPr lang="zh-CN" altLang="en-US" sz="2800" b="1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0100" y="3929066"/>
            <a:ext cx="257176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57620" y="3857628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C000"/>
                </a:solidFill>
              </a:rPr>
              <a:t>orange</a:t>
            </a:r>
            <a:endParaRPr lang="zh-CN" altLang="en-US" sz="2800" b="1" dirty="0">
              <a:solidFill>
                <a:srgbClr val="FFC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7158" y="4786322"/>
            <a:ext cx="5143536" cy="1200329"/>
          </a:xfrm>
          <a:prstGeom prst="rect">
            <a:avLst/>
          </a:prstGeom>
          <a:solidFill>
            <a:schemeClr val="bg1">
              <a:alpha val="5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What’s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your</a:t>
            </a:r>
            <a:r>
              <a:rPr lang="en-US" altLang="zh-CN" sz="3600" b="1" dirty="0" smtClean="0"/>
              <a:t> favorite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color</a:t>
            </a:r>
            <a:r>
              <a:rPr lang="en-US" altLang="zh-CN" sz="3600" b="1" dirty="0" smtClean="0"/>
              <a:t>?</a:t>
            </a:r>
            <a:endParaRPr lang="en-US" altLang="zh-CN" sz="3600" dirty="0" smtClean="0"/>
          </a:p>
          <a:p>
            <a:r>
              <a:rPr lang="en-US" altLang="zh-CN" sz="3600" b="1" dirty="0" smtClean="0">
                <a:solidFill>
                  <a:srgbClr val="FF0000"/>
                </a:solidFill>
              </a:rPr>
              <a:t>My</a:t>
            </a:r>
            <a:r>
              <a:rPr lang="en-US" altLang="zh-CN" sz="3600" b="1" dirty="0" smtClean="0"/>
              <a:t> favorite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color</a:t>
            </a:r>
            <a:r>
              <a:rPr lang="en-US" altLang="zh-CN" sz="3600" b="1" dirty="0" smtClean="0"/>
              <a:t> is …….</a:t>
            </a:r>
            <a:endParaRPr lang="zh-CN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214290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i="1" dirty="0" smtClean="0">
                <a:solidFill>
                  <a:srgbClr val="0070C0"/>
                </a:solidFill>
              </a:rPr>
              <a:t>Sport</a:t>
            </a:r>
            <a:r>
              <a:rPr lang="en-US" altLang="zh-CN" b="1" dirty="0" smtClean="0"/>
              <a:t> </a:t>
            </a:r>
            <a:endParaRPr lang="zh-CN" altLang="en-US" b="1" dirty="0"/>
          </a:p>
        </p:txBody>
      </p:sp>
      <p:pic>
        <p:nvPicPr>
          <p:cNvPr id="1026" name="Picture 2" descr="C:\Documents and Settings\Administrator\Local Settings\Temporary Internet Files\Content.IE5\G9M74H6N\MP900289398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1424370" cy="2152700"/>
          </a:xfrm>
          <a:prstGeom prst="rect">
            <a:avLst/>
          </a:prstGeom>
          <a:noFill/>
        </p:spPr>
      </p:pic>
      <p:pic>
        <p:nvPicPr>
          <p:cNvPr id="1028" name="Picture 4" descr="C:\Documents and Settings\Administrator\Local Settings\Temporary Internet Files\Content.IE5\G9M74H6N\MP90040266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857496"/>
            <a:ext cx="2786082" cy="1856663"/>
          </a:xfrm>
          <a:prstGeom prst="rect">
            <a:avLst/>
          </a:prstGeom>
          <a:noFill/>
        </p:spPr>
      </p:pic>
      <p:pic>
        <p:nvPicPr>
          <p:cNvPr id="1029" name="Picture 5" descr="C:\Documents and Settings\Administrator\Local Settings\Temporary Internet Files\Content.IE5\CL6VGP6J\MP900177908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1214422"/>
            <a:ext cx="1900238" cy="1266825"/>
          </a:xfrm>
          <a:prstGeom prst="rect">
            <a:avLst/>
          </a:prstGeom>
          <a:noFill/>
        </p:spPr>
      </p:pic>
      <p:pic>
        <p:nvPicPr>
          <p:cNvPr id="1030" name="Picture 6" descr="C:\Documents and Settings\Administrator\Local Settings\Temporary Internet Files\Content.IE5\W96B01IN\MP900400258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857496"/>
            <a:ext cx="2892662" cy="1927688"/>
          </a:xfrm>
          <a:prstGeom prst="rect">
            <a:avLst/>
          </a:prstGeom>
          <a:noFill/>
        </p:spPr>
      </p:pic>
      <p:pic>
        <p:nvPicPr>
          <p:cNvPr id="1033" name="Picture 9" descr="C:\Documents and Settings\Administrator\Local Settings\Temporary Internet Files\Content.IE5\CL6VGP6J\MP900313753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214290"/>
            <a:ext cx="1643074" cy="2489506"/>
          </a:xfrm>
          <a:prstGeom prst="rect">
            <a:avLst/>
          </a:prstGeom>
          <a:noFill/>
        </p:spPr>
      </p:pic>
      <p:pic>
        <p:nvPicPr>
          <p:cNvPr id="1034" name="Picture 10" descr="C:\Documents and Settings\Administrator\Local Settings\Temporary Internet Files\Content.IE5\G9M74H6N\MP900444559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2" y="428604"/>
            <a:ext cx="3071802" cy="204425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285852" y="5072074"/>
            <a:ext cx="5929354" cy="1200329"/>
          </a:xfrm>
          <a:prstGeom prst="rect">
            <a:avLst/>
          </a:prstGeom>
          <a:solidFill>
            <a:schemeClr val="bg1">
              <a:alpha val="5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What’s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your</a:t>
            </a:r>
            <a:r>
              <a:rPr lang="en-US" altLang="zh-CN" sz="3600" b="1" dirty="0" smtClean="0"/>
              <a:t> favorite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sport</a:t>
            </a:r>
            <a:r>
              <a:rPr lang="en-US" altLang="zh-CN" sz="3600" b="1" dirty="0" smtClean="0"/>
              <a:t>?</a:t>
            </a:r>
            <a:endParaRPr lang="en-US" altLang="zh-CN" sz="3600" dirty="0" smtClean="0"/>
          </a:p>
          <a:p>
            <a:r>
              <a:rPr lang="en-US" altLang="zh-CN" sz="3600" b="1" dirty="0" smtClean="0"/>
              <a:t>My favorite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sport</a:t>
            </a:r>
            <a:r>
              <a:rPr lang="en-US" altLang="zh-CN" sz="3600" b="1" dirty="0" smtClean="0"/>
              <a:t> is …….</a:t>
            </a:r>
            <a:endParaRPr lang="zh-CN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.e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" y="0"/>
            <a:ext cx="9140420" cy="6858000"/>
          </a:xfrm>
          <a:prstGeom prst="rect">
            <a:avLst/>
          </a:prstGeom>
        </p:spPr>
      </p:pic>
      <p:sp>
        <p:nvSpPr>
          <p:cNvPr id="190466" name="Text Box 2"/>
          <p:cNvSpPr txBox="1">
            <a:spLocks noChangeArrowheads="1"/>
          </p:cNvSpPr>
          <p:nvPr/>
        </p:nvSpPr>
        <p:spPr bwMode="auto">
          <a:xfrm>
            <a:off x="214282" y="642918"/>
            <a:ext cx="5643602" cy="2378075"/>
          </a:xfrm>
          <a:prstGeom prst="rect">
            <a:avLst/>
          </a:prstGeom>
          <a:solidFill>
            <a:srgbClr val="FFFFFF">
              <a:alpha val="89999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5400" dirty="0">
                <a:solidFill>
                  <a:srgbClr val="9933FF"/>
                </a:solidFill>
                <a:latin typeface="Arial" charset="0"/>
              </a:rPr>
              <a:t>Unit 12</a:t>
            </a:r>
          </a:p>
          <a:p>
            <a:pPr algn="ctr"/>
            <a:r>
              <a:rPr lang="en-US" altLang="zh-CN" sz="4800" dirty="0"/>
              <a:t>My favorite subject is science.</a:t>
            </a:r>
          </a:p>
        </p:txBody>
      </p:sp>
      <p:pic>
        <p:nvPicPr>
          <p:cNvPr id="113668" name="Picture 4" descr="图片1dkk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214686"/>
            <a:ext cx="3929063" cy="3068638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1016</Words>
  <Application>Microsoft Office PowerPoint</Application>
  <PresentationFormat>全屏显示(4:3)</PresentationFormat>
  <Paragraphs>246</Paragraphs>
  <Slides>22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微软用户</cp:lastModifiedBy>
  <cp:revision>36</cp:revision>
  <dcterms:created xsi:type="dcterms:W3CDTF">2011-12-21T12:36:59Z</dcterms:created>
  <dcterms:modified xsi:type="dcterms:W3CDTF">2011-12-22T01:12:46Z</dcterms:modified>
</cp:coreProperties>
</file>